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4" r:id="rId1"/>
  </p:sldMasterIdLst>
  <p:notesMasterIdLst>
    <p:notesMasterId r:id="rId98"/>
  </p:notesMasterIdLst>
  <p:handoutMasterIdLst>
    <p:handoutMasterId r:id="rId99"/>
  </p:handoutMasterIdLst>
  <p:sldIdLst>
    <p:sldId id="300" r:id="rId2"/>
    <p:sldId id="452" r:id="rId3"/>
    <p:sldId id="348" r:id="rId4"/>
    <p:sldId id="355" r:id="rId5"/>
    <p:sldId id="356" r:id="rId6"/>
    <p:sldId id="357" r:id="rId7"/>
    <p:sldId id="354" r:id="rId8"/>
    <p:sldId id="335" r:id="rId9"/>
    <p:sldId id="449" r:id="rId10"/>
    <p:sldId id="360" r:id="rId11"/>
    <p:sldId id="367" r:id="rId12"/>
    <p:sldId id="361" r:id="rId13"/>
    <p:sldId id="362" r:id="rId14"/>
    <p:sldId id="364" r:id="rId15"/>
    <p:sldId id="363" r:id="rId16"/>
    <p:sldId id="365" r:id="rId17"/>
    <p:sldId id="370" r:id="rId18"/>
    <p:sldId id="369" r:id="rId19"/>
    <p:sldId id="366" r:id="rId20"/>
    <p:sldId id="455" r:id="rId21"/>
    <p:sldId id="458" r:id="rId22"/>
    <p:sldId id="457" r:id="rId23"/>
    <p:sldId id="456" r:id="rId24"/>
    <p:sldId id="371" r:id="rId25"/>
    <p:sldId id="372" r:id="rId26"/>
    <p:sldId id="373" r:id="rId27"/>
    <p:sldId id="374" r:id="rId28"/>
    <p:sldId id="375" r:id="rId29"/>
    <p:sldId id="376" r:id="rId30"/>
    <p:sldId id="378" r:id="rId31"/>
    <p:sldId id="381" r:id="rId32"/>
    <p:sldId id="382" r:id="rId33"/>
    <p:sldId id="383" r:id="rId34"/>
    <p:sldId id="384" r:id="rId35"/>
    <p:sldId id="385" r:id="rId36"/>
    <p:sldId id="386" r:id="rId37"/>
    <p:sldId id="408" r:id="rId38"/>
    <p:sldId id="387" r:id="rId39"/>
    <p:sldId id="388" r:id="rId40"/>
    <p:sldId id="390" r:id="rId41"/>
    <p:sldId id="379" r:id="rId42"/>
    <p:sldId id="391" r:id="rId43"/>
    <p:sldId id="393" r:id="rId44"/>
    <p:sldId id="394" r:id="rId45"/>
    <p:sldId id="396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59" r:id="rId55"/>
    <p:sldId id="406" r:id="rId56"/>
    <p:sldId id="414" r:id="rId57"/>
    <p:sldId id="410" r:id="rId58"/>
    <p:sldId id="412" r:id="rId59"/>
    <p:sldId id="415" r:id="rId60"/>
    <p:sldId id="411" r:id="rId61"/>
    <p:sldId id="447" r:id="rId62"/>
    <p:sldId id="444" r:id="rId63"/>
    <p:sldId id="445" r:id="rId64"/>
    <p:sldId id="446" r:id="rId65"/>
    <p:sldId id="417" r:id="rId66"/>
    <p:sldId id="418" r:id="rId67"/>
    <p:sldId id="419" r:id="rId68"/>
    <p:sldId id="421" r:id="rId69"/>
    <p:sldId id="420" r:id="rId70"/>
    <p:sldId id="423" r:id="rId71"/>
    <p:sldId id="424" r:id="rId72"/>
    <p:sldId id="453" r:id="rId73"/>
    <p:sldId id="425" r:id="rId74"/>
    <p:sldId id="454" r:id="rId75"/>
    <p:sldId id="426" r:id="rId76"/>
    <p:sldId id="427" r:id="rId77"/>
    <p:sldId id="428" r:id="rId78"/>
    <p:sldId id="429" r:id="rId79"/>
    <p:sldId id="430" r:id="rId80"/>
    <p:sldId id="431" r:id="rId81"/>
    <p:sldId id="432" r:id="rId82"/>
    <p:sldId id="450" r:id="rId83"/>
    <p:sldId id="451" r:id="rId84"/>
    <p:sldId id="433" r:id="rId85"/>
    <p:sldId id="434" r:id="rId86"/>
    <p:sldId id="435" r:id="rId87"/>
    <p:sldId id="436" r:id="rId88"/>
    <p:sldId id="437" r:id="rId89"/>
    <p:sldId id="448" r:id="rId90"/>
    <p:sldId id="438" r:id="rId91"/>
    <p:sldId id="439" r:id="rId92"/>
    <p:sldId id="440" r:id="rId93"/>
    <p:sldId id="441" r:id="rId94"/>
    <p:sldId id="442" r:id="rId95"/>
    <p:sldId id="443" r:id="rId96"/>
    <p:sldId id="395" r:id="rId97"/>
  </p:sldIdLst>
  <p:sldSz cx="9144000" cy="6858000" type="screen4x3"/>
  <p:notesSz cx="6669088" cy="9928225"/>
  <p:custDataLst>
    <p:tags r:id="rId100"/>
  </p:custDataLst>
  <p:defaultTextStyle>
    <a:defPPr>
      <a:defRPr lang="en-US"/>
    </a:defPPr>
    <a:lvl1pPr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just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90033"/>
    <a:srgbClr val="0066FF"/>
    <a:srgbClr val="FFCCFF"/>
    <a:srgbClr val="CCECFF"/>
    <a:srgbClr val="CCCCFF"/>
    <a:srgbClr val="CC99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181DA3-7F2F-49B6-B7CF-278A7CAE9E0D}" v="2" dt="2025-02-12T12:11:13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 autoAdjust="0"/>
    <p:restoredTop sz="94659" autoAdjust="0"/>
  </p:normalViewPr>
  <p:slideViewPr>
    <p:cSldViewPr>
      <p:cViewPr varScale="1">
        <p:scale>
          <a:sx n="60" d="100"/>
          <a:sy n="60" d="100"/>
        </p:scale>
        <p:origin x="14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70"/>
    </p:cViewPr>
  </p:sorterViewPr>
  <p:notesViewPr>
    <p:cSldViewPr>
      <p:cViewPr varScale="1">
        <p:scale>
          <a:sx n="30" d="100"/>
          <a:sy n="30" d="100"/>
        </p:scale>
        <p:origin x="-1218" y="-84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gs" Target="tags/tag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o Seferino Hurtado Marquez" userId="1081b728-7e7e-46f9-89d4-51248bb37fe5" providerId="ADAL" clId="{E1181DA3-7F2F-49B6-B7CF-278A7CAE9E0D}"/>
    <pc:docChg chg="custSel addSld modSld sldOrd">
      <pc:chgData name="Julio Seferino Hurtado Marquez" userId="1081b728-7e7e-46f9-89d4-51248bb37fe5" providerId="ADAL" clId="{E1181DA3-7F2F-49B6-B7CF-278A7CAE9E0D}" dt="2025-02-12T12:31:03.719" v="27" actId="1076"/>
      <pc:docMkLst>
        <pc:docMk/>
      </pc:docMkLst>
      <pc:sldChg chg="modSp mod">
        <pc:chgData name="Julio Seferino Hurtado Marquez" userId="1081b728-7e7e-46f9-89d4-51248bb37fe5" providerId="ADAL" clId="{E1181DA3-7F2F-49B6-B7CF-278A7CAE9E0D}" dt="2025-02-12T12:31:03.719" v="27" actId="1076"/>
        <pc:sldMkLst>
          <pc:docMk/>
          <pc:sldMk cId="1897663350" sldId="420"/>
        </pc:sldMkLst>
        <pc:picChg chg="mod">
          <ac:chgData name="Julio Seferino Hurtado Marquez" userId="1081b728-7e7e-46f9-89d4-51248bb37fe5" providerId="ADAL" clId="{E1181DA3-7F2F-49B6-B7CF-278A7CAE9E0D}" dt="2025-02-12T12:31:03.719" v="27" actId="1076"/>
          <ac:picMkLst>
            <pc:docMk/>
            <pc:sldMk cId="1897663350" sldId="420"/>
            <ac:picMk id="4" creationId="{00000000-0000-0000-0000-000000000000}"/>
          </ac:picMkLst>
        </pc:picChg>
      </pc:sldChg>
      <pc:sldChg chg="addSp delSp modSp add mod">
        <pc:chgData name="Julio Seferino Hurtado Marquez" userId="1081b728-7e7e-46f9-89d4-51248bb37fe5" providerId="ADAL" clId="{E1181DA3-7F2F-49B6-B7CF-278A7CAE9E0D}" dt="2025-02-06T20:21:50.636" v="10" actId="1076"/>
        <pc:sldMkLst>
          <pc:docMk/>
          <pc:sldMk cId="4263532775" sldId="450"/>
        </pc:sldMkLst>
        <pc:picChg chg="add mod">
          <ac:chgData name="Julio Seferino Hurtado Marquez" userId="1081b728-7e7e-46f9-89d4-51248bb37fe5" providerId="ADAL" clId="{E1181DA3-7F2F-49B6-B7CF-278A7CAE9E0D}" dt="2025-02-06T20:21:50.636" v="10" actId="1076"/>
          <ac:picMkLst>
            <pc:docMk/>
            <pc:sldMk cId="4263532775" sldId="450"/>
            <ac:picMk id="5" creationId="{8D388FC9-29D6-AC2D-66FF-792619383A93}"/>
          </ac:picMkLst>
        </pc:picChg>
      </pc:sldChg>
      <pc:sldChg chg="add">
        <pc:chgData name="Julio Seferino Hurtado Marquez" userId="1081b728-7e7e-46f9-89d4-51248bb37fe5" providerId="ADAL" clId="{E1181DA3-7F2F-49B6-B7CF-278A7CAE9E0D}" dt="2025-02-06T20:21:40.417" v="5" actId="2890"/>
        <pc:sldMkLst>
          <pc:docMk/>
          <pc:sldMk cId="3610008025" sldId="451"/>
        </pc:sldMkLst>
      </pc:sldChg>
      <pc:sldChg chg="add ord">
        <pc:chgData name="Julio Seferino Hurtado Marquez" userId="1081b728-7e7e-46f9-89d4-51248bb37fe5" providerId="ADAL" clId="{E1181DA3-7F2F-49B6-B7CF-278A7CAE9E0D}" dt="2025-02-11T18:15:14.497" v="13"/>
        <pc:sldMkLst>
          <pc:docMk/>
          <pc:sldMk cId="3548458585" sldId="452"/>
        </pc:sldMkLst>
      </pc:sldChg>
      <pc:sldChg chg="addSp delSp modSp add mod delAnim">
        <pc:chgData name="Julio Seferino Hurtado Marquez" userId="1081b728-7e7e-46f9-89d4-51248bb37fe5" providerId="ADAL" clId="{E1181DA3-7F2F-49B6-B7CF-278A7CAE9E0D}" dt="2025-02-12T12:09:50.455" v="25" actId="1076"/>
        <pc:sldMkLst>
          <pc:docMk/>
          <pc:sldMk cId="3330727537" sldId="453"/>
        </pc:sldMkLst>
        <pc:picChg chg="del mod">
          <ac:chgData name="Julio Seferino Hurtado Marquez" userId="1081b728-7e7e-46f9-89d4-51248bb37fe5" providerId="ADAL" clId="{E1181DA3-7F2F-49B6-B7CF-278A7CAE9E0D}" dt="2025-02-12T12:09:42.485" v="21" actId="478"/>
          <ac:picMkLst>
            <pc:docMk/>
            <pc:sldMk cId="3330727537" sldId="453"/>
            <ac:picMk id="3" creationId="{E6875E01-D27E-0B45-FAC5-FBEE8C1DC00B}"/>
          </ac:picMkLst>
        </pc:picChg>
        <pc:picChg chg="del">
          <ac:chgData name="Julio Seferino Hurtado Marquez" userId="1081b728-7e7e-46f9-89d4-51248bb37fe5" providerId="ADAL" clId="{E1181DA3-7F2F-49B6-B7CF-278A7CAE9E0D}" dt="2025-02-12T12:09:33.145" v="16" actId="478"/>
          <ac:picMkLst>
            <pc:docMk/>
            <pc:sldMk cId="3330727537" sldId="453"/>
            <ac:picMk id="4" creationId="{514E1076-4CF2-48F2-E9E0-1CE2D63504C5}"/>
          </ac:picMkLst>
        </pc:picChg>
        <pc:picChg chg="del">
          <ac:chgData name="Julio Seferino Hurtado Marquez" userId="1081b728-7e7e-46f9-89d4-51248bb37fe5" providerId="ADAL" clId="{E1181DA3-7F2F-49B6-B7CF-278A7CAE9E0D}" dt="2025-02-12T12:09:30.950" v="15" actId="478"/>
          <ac:picMkLst>
            <pc:docMk/>
            <pc:sldMk cId="3330727537" sldId="453"/>
            <ac:picMk id="5" creationId="{6B8CBEBA-2D96-997F-A718-62A52974BAB2}"/>
          </ac:picMkLst>
        </pc:picChg>
        <pc:picChg chg="add mod">
          <ac:chgData name="Julio Seferino Hurtado Marquez" userId="1081b728-7e7e-46f9-89d4-51248bb37fe5" providerId="ADAL" clId="{E1181DA3-7F2F-49B6-B7CF-278A7CAE9E0D}" dt="2025-02-12T12:09:50.455" v="25" actId="1076"/>
          <ac:picMkLst>
            <pc:docMk/>
            <pc:sldMk cId="3330727537" sldId="453"/>
            <ac:picMk id="8" creationId="{5A8FF950-3DFD-DC58-2391-715DC1BD9F3E}"/>
          </ac:picMkLst>
        </pc:picChg>
      </pc:sldChg>
      <pc:sldChg chg="add">
        <pc:chgData name="Julio Seferino Hurtado Marquez" userId="1081b728-7e7e-46f9-89d4-51248bb37fe5" providerId="ADAL" clId="{E1181DA3-7F2F-49B6-B7CF-278A7CAE9E0D}" dt="2025-02-12T12:11:13.943" v="26"/>
        <pc:sldMkLst>
          <pc:docMk/>
          <pc:sldMk cId="1016971654" sldId="454"/>
        </pc:sldMkLst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UTBREMOTO\Clase1\Datos1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UTBREMOTO\Clase1\Datos1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Datos1!$D$3:$D$39</cx:f>
        <cx:lvl ptCount="37" formatCode="General">
          <cx:pt idx="1">165</cx:pt>
          <cx:pt idx="2">160</cx:pt>
          <cx:pt idx="3">174</cx:pt>
          <cx:pt idx="4">153</cx:pt>
          <cx:pt idx="5">175</cx:pt>
          <cx:pt idx="6">171</cx:pt>
          <cx:pt idx="7">188</cx:pt>
          <cx:pt idx="8">170</cx:pt>
          <cx:pt idx="9">163</cx:pt>
          <cx:pt idx="10">177</cx:pt>
          <cx:pt idx="11">176</cx:pt>
          <cx:pt idx="12">160</cx:pt>
          <cx:pt idx="13">160</cx:pt>
          <cx:pt idx="14">168</cx:pt>
          <cx:pt idx="15">156</cx:pt>
          <cx:pt idx="16">171</cx:pt>
          <cx:pt idx="17">183</cx:pt>
          <cx:pt idx="18">174</cx:pt>
          <cx:pt idx="19">161</cx:pt>
          <cx:pt idx="20">165</cx:pt>
          <cx:pt idx="21">158</cx:pt>
          <cx:pt idx="22">163</cx:pt>
          <cx:pt idx="23">170</cx:pt>
          <cx:pt idx="24">163</cx:pt>
          <cx:pt idx="25">175</cx:pt>
          <cx:pt idx="26">170</cx:pt>
          <cx:pt idx="27">163</cx:pt>
          <cx:pt idx="28">149</cx:pt>
          <cx:pt idx="29">169</cx:pt>
          <cx:pt idx="30">165</cx:pt>
          <cx:pt idx="31">163</cx:pt>
          <cx:pt idx="32">172</cx:pt>
          <cx:pt idx="33">175</cx:pt>
          <cx:pt idx="34">154</cx:pt>
          <cx:pt idx="35">163</cx:pt>
          <cx:pt idx="36">178</cx:pt>
        </cx:lvl>
      </cx:numDim>
    </cx:data>
  </cx:chartData>
  <cx:chart>
    <cx:title pos="t" align="ctr" overlay="0">
      <cx:tx>
        <cx:txData>
          <cx:v>Ejemplo de estatura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r>
            <a:rPr lang="es-CO" dirty="0"/>
            <a:t>Ejemplo de estatura</a:t>
          </a:r>
        </a:p>
      </cx:txPr>
    </cx:title>
    <cx:plotArea>
      <cx:plotAreaRegion>
        <cx:series layoutId="clusteredColumn" uniqueId="{F71D3F03-DA6A-441B-8B45-7791CB5E647E}">
          <cx:tx>
            <cx:txData>
              <cx:f>Datos1!$D$2</cx:f>
              <cx:v>Estatura (Cm)</cx:v>
            </cx:txData>
          </cx:tx>
          <cx:spPr>
            <a:solidFill>
              <a:srgbClr val="7030A0"/>
            </a:solidFill>
          </cx:spPr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Datos1!$E$3:$E$39</cx:f>
        <cx:lvl ptCount="37" formatCode="General">
          <cx:pt idx="1">60</cx:pt>
          <cx:pt idx="2">54</cx:pt>
          <cx:pt idx="3">63</cx:pt>
          <cx:pt idx="4">47</cx:pt>
          <cx:pt idx="5">77</cx:pt>
          <cx:pt idx="6">75</cx:pt>
          <cx:pt idx="7">87</cx:pt>
          <cx:pt idx="8">50</cx:pt>
          <cx:pt idx="9">75</cx:pt>
          <cx:pt idx="10">60</cx:pt>
          <cx:pt idx="11">66</cx:pt>
          <cx:pt idx="12">60</cx:pt>
          <cx:pt idx="13">53</cx:pt>
          <cx:pt idx="14">68</cx:pt>
          <cx:pt idx="15">53</cx:pt>
          <cx:pt idx="16">51</cx:pt>
          <cx:pt idx="17">78</cx:pt>
          <cx:pt idx="18">60</cx:pt>
          <cx:pt idx="19">48</cx:pt>
          <cx:pt idx="20">60</cx:pt>
          <cx:pt idx="21">53</cx:pt>
          <cx:pt idx="22">48</cx:pt>
          <cx:pt idx="23">56</cx:pt>
          <cx:pt idx="24">52</cx:pt>
          <cx:pt idx="25">92</cx:pt>
          <cx:pt idx="26">51</cx:pt>
          <cx:pt idx="27">67</cx:pt>
          <cx:pt idx="28">42</cx:pt>
          <cx:pt idx="29">58</cx:pt>
          <cx:pt idx="30">53</cx:pt>
          <cx:pt idx="31">55</cx:pt>
          <cx:pt idx="32">60</cx:pt>
          <cx:pt idx="33">68</cx:pt>
          <cx:pt idx="34">56</cx:pt>
          <cx:pt idx="35">42</cx:pt>
          <cx:pt idx="36">58</cx:pt>
        </cx:lvl>
      </cx:numDim>
    </cx:data>
  </cx:chartData>
  <cx:chart>
    <cx:title pos="t" align="ctr" overlay="0">
      <cx:tx>
        <cx:txData>
          <cx:v>Peso en Kg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r>
            <a:rPr lang="es-CO" dirty="0"/>
            <a:t>Peso en Kg</a:t>
          </a:r>
        </a:p>
      </cx:txPr>
    </cx:title>
    <cx:plotArea>
      <cx:plotAreaRegion>
        <cx:series layoutId="clusteredColumn" uniqueId="{7739B827-160F-498B-B05F-B04CC9613197}">
          <cx:tx>
            <cx:txData>
              <cx:f>Datos1!$E$2</cx:f>
              <cx:v>Peso (Kg)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85000"/>
      </a:schemeClr>
    </cs:fontRef>
    <cs:defRPr sz="1197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lt1"/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 w="9525">
        <a:solidFill>
          <a:schemeClr val="tx1"/>
        </a:solidFill>
      </a:ln>
      <a:effectLst>
        <a:outerShdw blurRad="57150" dist="19050" dir="5400000" algn="ctr" rotWithShape="0">
          <a:srgbClr val="000000">
            <a:alpha val="63000"/>
          </a:srgb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lt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lt1"/>
    </cs:fontRef>
  </cs:dropLine>
  <cs:errorBar>
    <cs:lnRef idx="0"/>
    <cs:fillRef idx="0"/>
    <cs:effectRef idx="0"/>
    <cs:fontRef idx="minor">
      <a:schemeClr val="lt1"/>
    </cs:fontRef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</cs:hiLoLine>
  <cs:leaderLine>
    <cs:lnRef idx="0"/>
    <cs:fillRef idx="0"/>
    <cs:effectRef idx="0"/>
    <cs:fontRef idx="minor">
      <a:schemeClr val="lt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85000"/>
      </a:schemeClr>
    </cs:fontRef>
    <cs:defRPr sz="1197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/>
  </cs:dataLabel>
  <cs:dataLabelCallout>
    <cs:lnRef idx="0"/>
    <cs:fillRef idx="0"/>
    <cs:effectRef idx="0"/>
    <cs:fontRef idx="minor">
      <a:schemeClr val="lt1">
        <a:lumMod val="85000"/>
      </a:schemeClr>
    </cs:fontRef>
    <cs:spPr>
      <a:solidFill>
        <a:schemeClr val="lt1"/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 w="9525">
        <a:solidFill>
          <a:schemeClr val="tx1"/>
        </a:solidFill>
      </a:ln>
      <a:effectLst>
        <a:outerShdw blurRad="57150" dist="19050" dir="5400000" algn="ctr" rotWithShape="0">
          <a:srgbClr val="000000">
            <a:alpha val="63000"/>
          </a:srgb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lt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lt1"/>
    </cs:fontRef>
  </cs:dropLine>
  <cs:errorBar>
    <cs:lnRef idx="0"/>
    <cs:fillRef idx="0"/>
    <cs:effectRef idx="0"/>
    <cs:fontRef idx="minor">
      <a:schemeClr val="lt1"/>
    </cs:fontRef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</cs:hiLoLine>
  <cs:leaderLine>
    <cs:lnRef idx="0"/>
    <cs:fillRef idx="0"/>
    <cs:effectRef idx="0"/>
    <cs:fontRef idx="minor">
      <a:schemeClr val="lt1"/>
    </cs:fontRef>
  </cs:leaderLine>
  <cs:legend>
    <cs:lnRef idx="0"/>
    <cs:fillRef idx="0"/>
    <cs:effectRef idx="0"/>
    <cs:fontRef idx="minor">
      <a:schemeClr val="lt1">
        <a:lumMod val="8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A0E81BEA-1274-4722-9713-5DC69A683C1D}" type="slidenum">
              <a:rPr lang="es-ES" altLang="es-CO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6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CO"/>
              <a:t>Haga clic para modificar el estilo de texto del patrón</a:t>
            </a:r>
          </a:p>
          <a:p>
            <a:pPr lvl="1"/>
            <a:r>
              <a:rPr lang="es-ES" altLang="es-CO"/>
              <a:t>Segundo nivel</a:t>
            </a:r>
          </a:p>
          <a:p>
            <a:pPr lvl="2"/>
            <a:r>
              <a:rPr lang="es-ES" altLang="es-CO"/>
              <a:t>Tercer nivel</a:t>
            </a:r>
          </a:p>
          <a:p>
            <a:pPr lvl="3"/>
            <a:r>
              <a:rPr lang="es-ES" altLang="es-CO"/>
              <a:t>Cuarto nivel</a:t>
            </a:r>
          </a:p>
          <a:p>
            <a:pPr lvl="4"/>
            <a:r>
              <a:rPr lang="es-ES" altLang="es-CO"/>
              <a:t>Quinto nivel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s-ES" altLang="es-CO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AE67EDB4-8CF2-461D-A72C-32615F8A63CB}" type="slidenum">
              <a:rPr lang="es-ES" altLang="es-CO"/>
              <a:pPr/>
              <a:t>‹Nº›</a:t>
            </a:fld>
            <a:endParaRPr lang="es-ES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2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08938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82281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64363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51487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7215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060527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03343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301469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631641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35757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089BC-1799-E668-14B5-C9E5B54A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83117FD-778B-FF90-F760-D81E86BF0D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20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C29F068F-D01D-82CF-1CFF-D0D613600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540BBCB-5AD7-7BB3-82B9-BF800C4A7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0909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3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680661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C60A6-F55C-9057-3DE7-CB75EFD00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FB1371-5100-B1D0-0AF4-B6EDB15D86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21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8A933E91-B22F-3954-F2DA-784F6BB00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4ED7F252-5014-704A-EA1D-25FBD1521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609173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9F32-FCE8-00DD-C327-D11C941DA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BEB80F6-BC43-CFA3-E192-8129DB2197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22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CF49C617-8149-CED6-A829-4DA945CBD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3F738CE-A8F4-6F58-614C-89992DDF6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543716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1562-0712-3AB8-4C79-6B869C5C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8C013F8-E3C3-1D40-D201-18AF4D0053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23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71A4D677-1D25-1A7E-0CA1-61E768FFE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F413B8A1-8873-8168-8ADF-B34AFE540B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841069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133747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996472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29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673356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74375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696128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412876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16165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4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73257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113586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149891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577859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24800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546286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39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168753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784614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586509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269721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738041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5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766972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343105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9347062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390641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8658492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51948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49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686039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78725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9311452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49058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26839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6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5577704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35CD-840B-AEBC-818F-1D633953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6EC8A8-07E8-186D-03C2-8ABE1876FE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54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2CC23E97-9F4C-0492-8426-2272CF7B5E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844F23A3-B21F-A0E8-3AC0-045C1242F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57798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35736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404280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046282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009119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59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3002346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670094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8967097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7538633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98801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7</a:t>
            </a:fld>
            <a:endParaRPr lang="es-ES" altLang="es-CO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089380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57548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39167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95708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3768056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7852495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69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44124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14164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741089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21970-8BB7-8675-9884-C2509A192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11F3F2D-1D9B-3744-AEDE-88690A6B1E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72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1614A05B-433D-A927-4192-0FFC313AA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9F84C7E0-1124-6ACD-58CA-CA2D1771C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1654120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9978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4290310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A81CE-E284-F5BC-E756-FEB73927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0B34E96-FB5F-C933-795E-67F9B6A743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FF602-767A-4144-A12A-6CF085E9E5A7}" type="slidenum">
              <a:rPr lang="es-ES" altLang="es-CO"/>
              <a:pPr/>
              <a:t>74</a:t>
            </a:fld>
            <a:endParaRPr lang="es-ES" altLang="es-CO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685B6281-6A52-41EB-F55A-7564EF6080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EC4E2912-EFC7-F521-2028-3A7477D54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122750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1650591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5989992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0754910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4116962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79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0704891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245518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279867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340B-0B00-3E83-AB3C-382D4BB1E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3516D0-31B2-28C1-AEEB-382BB3AD4D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82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687ECBC6-4B47-F702-DBD1-73A4B6584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2703B4B-2511-E4F6-F0CA-BA8DE8B35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514403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4006-424D-1259-7F8A-8E5DC0C6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C777BEB-B126-D7AB-5C83-CD815AAF87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83</a:t>
            </a:fld>
            <a:endParaRPr lang="es-ES" altLang="es-CO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6ADA79CE-7BF1-BF0E-CF73-E42227456F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514E9176-DF75-0A05-953A-B2721BDC5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19091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8132644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6592547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0869136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86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7970884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87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7388534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88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3870091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89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5566824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5289800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91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27302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92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7720689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93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42149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10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2517596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94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75556443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C0445-67F2-4D2C-9F2E-46BD6D02195C}" type="slidenum">
              <a:rPr lang="es-ES" altLang="es-CO"/>
              <a:pPr/>
              <a:t>95</a:t>
            </a:fld>
            <a:endParaRPr lang="es-ES" altLang="es-CO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86649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26E0241D-6530-4800-9777-705C037EF30A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4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5761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3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08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878160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8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09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48D9-8EEF-4972-BD79-ADE52D775188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4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C410-4FCC-4EB1-82E1-C12574B37BA8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34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ítulo y diagrama u 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SmartArt 2"/>
          <p:cNvSpPr>
            <a:spLocks noGrp="1"/>
          </p:cNvSpPr>
          <p:nvPr>
            <p:ph type="dgm" idx="1"/>
          </p:nvPr>
        </p:nvSpPr>
        <p:spPr>
          <a:xfrm>
            <a:off x="1370013" y="1827213"/>
            <a:ext cx="7313612" cy="4114800"/>
          </a:xfrm>
        </p:spPr>
        <p:txBody>
          <a:bodyPr/>
          <a:lstStyle/>
          <a:p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F38582E-4F71-45CD-987B-3293C6F4E575}" type="slidenum">
              <a:rPr lang="es-ES" altLang="es-CO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51254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abla 2"/>
          <p:cNvSpPr>
            <a:spLocks noGrp="1"/>
          </p:cNvSpPr>
          <p:nvPr>
            <p:ph type="tbl" idx="1"/>
          </p:nvPr>
        </p:nvSpPr>
        <p:spPr>
          <a:xfrm>
            <a:off x="1370013" y="1827213"/>
            <a:ext cx="7313612" cy="4114800"/>
          </a:xfrm>
        </p:spPr>
        <p:txBody>
          <a:bodyPr/>
          <a:lstStyle/>
          <a:p>
            <a:pPr lvl="0"/>
            <a:endParaRPr lang="es-CO" noProof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CO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CO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D2107-98D9-4764-813B-CBB71E33F4B2}" type="slidenum">
              <a:rPr lang="es-ES" altLang="es-CO"/>
              <a:pPr>
                <a:defRPr/>
              </a:pPr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24412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E8CA-835A-40BA-85F0-1A563C348A7C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927005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F38C49-0DFB-4A85-B4B7-C66CDDAE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739E-5F98-46D6-83B0-705E82DE3E6B}" type="datetimeFigureOut">
              <a:rPr lang="es-CO" smtClean="0"/>
              <a:t>6/06/2025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BEA21C-5308-8F15-AA73-0E5FFDFA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8AB04F-1C44-4BCD-F4E9-DC8E0ADC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56E10-0673-4ABB-B2BF-9AC2FF9082F2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72F16830-6D77-33DD-0075-4873A83DEAD9}"/>
              </a:ext>
            </a:extLst>
          </p:cNvPr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s-CO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B95D06-EC48-4533-817B-453AF6AA5013}" type="datetimeFigureOut">
              <a:rPr lang="es-CO" sz="900" smtClean="0"/>
              <a:pPr/>
              <a:t>6/06/2025</a:t>
            </a:fld>
            <a:endParaRPr lang="es-CO" sz="90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3FB5122C-1A1B-DE49-20DB-BE1A173669A0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5BAFFB-BFEA-47DB-960B-4CD1F881D8A0}" type="slidenum">
              <a:rPr lang="es-CO" sz="900" smtClean="0"/>
              <a:pPr/>
              <a:t>‹Nº›</a:t>
            </a:fld>
            <a:endParaRPr lang="es-CO" sz="90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735719-6F06-9BFB-AFEF-83803F2006DF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743" y="4645152"/>
            <a:ext cx="3152272" cy="11847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ED85C8C-6CDA-6C0B-AF20-B34694B3A1D5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728" y="0"/>
            <a:ext cx="1033272" cy="19301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3B0644-61BF-EA3E-4033-D57D27B384D4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9974" y="4931224"/>
            <a:ext cx="2273597" cy="19205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92FE22-396C-BC1A-07D8-EE86F2C7AC5A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397" y="1"/>
            <a:ext cx="624998" cy="12037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6E76BA4-62AF-55F6-0977-88C2412C2064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634" t="68786"/>
          <a:stretch/>
        </p:blipFill>
        <p:spPr>
          <a:xfrm>
            <a:off x="2635833" y="288931"/>
            <a:ext cx="2025542" cy="1352245"/>
          </a:xfrm>
          <a:prstGeom prst="rect">
            <a:avLst/>
          </a:prstGeom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C144A2E3-E26D-5E7D-763F-9C0B451B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607026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04348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0D701-0EA5-4D3B-99A1-368A41671259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6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78716-08F8-45FB-B707-78ECFE28EC66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41911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03DE4-11E9-4CA9-B3D9-40FC4ECFA0F0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1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A5D1F-AA2D-4642-95D0-3318053C25FE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0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5DD3-1F75-489E-BBED-56C811B0A752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309242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D9CE-435F-41FF-B3FA-EC2068A8569A}" type="slidenum">
              <a:rPr lang="es-ES" altLang="es-CO" smtClean="0"/>
              <a:pPr/>
              <a:t>‹Nº›</a:t>
            </a:fld>
            <a:endParaRPr lang="es-ES" altLang="es-CO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4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212E-E824-49ED-9B3B-2810BEF0CE72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3998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 alt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 alt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923279-A51C-410F-A0D1-DD4096DE3FB9}" type="slidenum">
              <a:rPr lang="es-ES" altLang="es-CO" smtClean="0"/>
              <a:pPr/>
              <a:t>‹Nº›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val="144761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7" Type="http://schemas.openxmlformats.org/officeDocument/2006/relationships/image" Target="../media/image2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9.png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2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51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6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7" Type="http://schemas.openxmlformats.org/officeDocument/2006/relationships/image" Target="../media/image62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68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7" Type="http://schemas.openxmlformats.org/officeDocument/2006/relationships/image" Target="../media/image67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7" Type="http://schemas.openxmlformats.org/officeDocument/2006/relationships/image" Target="../media/image67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7" Type="http://schemas.openxmlformats.org/officeDocument/2006/relationships/image" Target="../media/image67.wmf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77.wmf"/><Relationship Id="rId5" Type="http://schemas.openxmlformats.org/officeDocument/2006/relationships/image" Target="../media/image89.png"/><Relationship Id="rId10" Type="http://schemas.openxmlformats.org/officeDocument/2006/relationships/oleObject" Target="../embeddings/oleObject18.bin"/><Relationship Id="rId4" Type="http://schemas.openxmlformats.org/officeDocument/2006/relationships/image" Target="../media/image88.png"/><Relationship Id="rId9" Type="http://schemas.openxmlformats.org/officeDocument/2006/relationships/image" Target="../media/image76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7" Type="http://schemas.openxmlformats.org/officeDocument/2006/relationships/image" Target="../media/image67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92.png"/><Relationship Id="rId10" Type="http://schemas.openxmlformats.org/officeDocument/2006/relationships/image" Target="../media/image83.png"/><Relationship Id="rId4" Type="http://schemas.openxmlformats.org/officeDocument/2006/relationships/image" Target="../media/image88.png"/><Relationship Id="rId9" Type="http://schemas.openxmlformats.org/officeDocument/2006/relationships/image" Target="../media/image8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6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9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image" Target="../media/image10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1110.png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4.png"/><Relationship Id="rId5" Type="http://schemas.openxmlformats.org/officeDocument/2006/relationships/image" Target="../media/image1130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png"/><Relationship Id="rId4" Type="http://schemas.openxmlformats.org/officeDocument/2006/relationships/image" Target="../media/image11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8FE66E6-922A-51EF-5281-9ADD9992B4AD}"/>
              </a:ext>
            </a:extLst>
          </p:cNvPr>
          <p:cNvSpPr txBox="1"/>
          <p:nvPr/>
        </p:nvSpPr>
        <p:spPr>
          <a:xfrm>
            <a:off x="1031513" y="2012300"/>
            <a:ext cx="7080975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CO" sz="4500" dirty="0">
                <a:solidFill>
                  <a:srgbClr val="2C4293"/>
                </a:solidFill>
                <a:latin typeface="Impact" panose="020B0806030902050204" pitchFamily="34" charset="0"/>
              </a:rPr>
              <a:t>Estadística Inferencial 2025</a:t>
            </a:r>
          </a:p>
          <a:p>
            <a:pPr algn="ctr">
              <a:lnSpc>
                <a:spcPts val="4500"/>
              </a:lnSpc>
            </a:pP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Variables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aleatorias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Continuas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 y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Distribuciones</a:t>
            </a:r>
            <a:r>
              <a:rPr lang="en-US" altLang="es-CO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 de </a:t>
            </a:r>
            <a:r>
              <a:rPr lang="en-US" altLang="es-CO" sz="4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laybill" panose="040506030A0602020202" pitchFamily="82" charset="0"/>
              </a:rPr>
              <a:t>Probabilidad</a:t>
            </a:r>
            <a:endParaRPr lang="en-US" altLang="es-CO" sz="4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laybill" panose="040506030A0602020202" pitchFamily="82" charset="0"/>
            </a:endParaRPr>
          </a:p>
          <a:p>
            <a:pPr algn="ctr">
              <a:lnSpc>
                <a:spcPts val="4500"/>
              </a:lnSpc>
            </a:pPr>
            <a:endParaRPr lang="es-CO" sz="4500" dirty="0">
              <a:solidFill>
                <a:srgbClr val="2C4293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8445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9" y="854250"/>
            <a:ext cx="7869211" cy="3312368"/>
          </a:xfrm>
          <a:prstGeom prst="rect">
            <a:avLst/>
          </a:prstGeom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607367" y="3973057"/>
            <a:ext cx="8144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 dice que una variable aleatoria continua sigue una distribución normal si su función de densidad viene dada por la expresión: .</a:t>
            </a:r>
          </a:p>
        </p:txBody>
      </p:sp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033949"/>
              </p:ext>
            </p:extLst>
          </p:nvPr>
        </p:nvGraphicFramePr>
        <p:xfrm>
          <a:off x="1678410" y="4682619"/>
          <a:ext cx="3017997" cy="103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1447172" imgH="495085" progId="Equation.3">
                  <p:embed/>
                </p:oleObj>
              </mc:Choice>
              <mc:Fallback>
                <p:oleObj name="Ecuación" r:id="rId4" imgW="1447172" imgH="495085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410" y="4682619"/>
                        <a:ext cx="3017997" cy="1033199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/>
          <p:cNvSpPr/>
          <p:nvPr/>
        </p:nvSpPr>
        <p:spPr>
          <a:xfrm>
            <a:off x="751311" y="2339483"/>
            <a:ext cx="78644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altLang="es-CO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747192" y="5779050"/>
                <a:ext cx="8144073" cy="6526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Si una variable aleatoria sigue una </a:t>
                </a:r>
                <a:r>
                  <a:rPr kumimoji="0" lang="es-CO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ditribución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normal podemos escribirlo con esta notación: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5779050"/>
                <a:ext cx="8144073" cy="652615"/>
              </a:xfrm>
              <a:prstGeom prst="rect">
                <a:avLst/>
              </a:prstGeom>
              <a:blipFill>
                <a:blip r:embed="rId7"/>
                <a:stretch>
                  <a:fillRect l="-823" t="-9346" b="-168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821142"/>
              </p:ext>
            </p:extLst>
          </p:nvPr>
        </p:nvGraphicFramePr>
        <p:xfrm>
          <a:off x="4819228" y="5013923"/>
          <a:ext cx="26463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1269720" imgH="228600" progId="Equation.3">
                  <p:embed/>
                </p:oleObj>
              </mc:Choice>
              <mc:Fallback>
                <p:oleObj name="Ecuación" r:id="rId8" imgW="1269720" imgH="228600" progId="Equation.3">
                  <p:embed/>
                  <p:pic>
                    <p:nvPicPr>
                      <p:cNvPr id="1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228" y="5013923"/>
                        <a:ext cx="2646362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72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1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101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6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1" y="980728"/>
            <a:ext cx="7869211" cy="3312368"/>
          </a:xfrm>
          <a:prstGeom prst="rect">
            <a:avLst/>
          </a:prstGeom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47192" y="4093042"/>
            <a:ext cx="8144073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Podemos usar la distribución normal como una herramienta para calcular probabilidades.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Por ejemplo, puede usarse para aproximar la distribución binomial (calcular probabilidades de la distribución binomial con números 'grandes' no ha sido tarea sencilla).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En esta propiedad está en el origen de la curva normal.</a:t>
            </a:r>
          </a:p>
        </p:txBody>
      </p:sp>
      <p:graphicFrame>
        <p:nvGraphicFramePr>
          <p:cNvPr id="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644845"/>
              </p:ext>
            </p:extLst>
          </p:nvPr>
        </p:nvGraphicFramePr>
        <p:xfrm>
          <a:off x="5518027" y="1369240"/>
          <a:ext cx="3017997" cy="103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1447172" imgH="495085" progId="Equation.3">
                  <p:embed/>
                </p:oleObj>
              </mc:Choice>
              <mc:Fallback>
                <p:oleObj name="Ecuación" r:id="rId4" imgW="1447172" imgH="495085" progId="Equation.3">
                  <p:embed/>
                  <p:pic>
                    <p:nvPicPr>
                      <p:cNvPr id="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027" y="1369240"/>
                        <a:ext cx="3017997" cy="1033199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784302"/>
              </p:ext>
            </p:extLst>
          </p:nvPr>
        </p:nvGraphicFramePr>
        <p:xfrm>
          <a:off x="5851866" y="2636912"/>
          <a:ext cx="26463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1269720" imgH="228600" progId="Equation.3">
                  <p:embed/>
                </p:oleObj>
              </mc:Choice>
              <mc:Fallback>
                <p:oleObj name="Ecuación" r:id="rId6" imgW="1269720" imgH="228600" progId="Equation.3">
                  <p:embed/>
                  <p:pic>
                    <p:nvPicPr>
                      <p:cNvPr id="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866" y="2636912"/>
                        <a:ext cx="2646362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101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1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1" y="980728"/>
            <a:ext cx="7869211" cy="3312368"/>
          </a:xfrm>
          <a:prstGeom prst="rect">
            <a:avLst/>
          </a:prstGeom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47192" y="4231541"/>
            <a:ext cx="8144073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función de densidad de una distribución normal tiene forma de campana.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Es simétrica en torno a la media.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El área total bajo la curva es 1 (como corresponde a una función de densidad)..</a:t>
            </a:r>
          </a:p>
        </p:txBody>
      </p:sp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193328"/>
              </p:ext>
            </p:extLst>
          </p:nvPr>
        </p:nvGraphicFramePr>
        <p:xfrm>
          <a:off x="5595362" y="1228435"/>
          <a:ext cx="3017997" cy="103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1447172" imgH="495085" progId="Equation.3">
                  <p:embed/>
                </p:oleObj>
              </mc:Choice>
              <mc:Fallback>
                <p:oleObj name="Ecuación" r:id="rId4" imgW="1447172" imgH="495085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362" y="1228435"/>
                        <a:ext cx="3017997" cy="1033199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79311"/>
              </p:ext>
            </p:extLst>
          </p:nvPr>
        </p:nvGraphicFramePr>
        <p:xfrm>
          <a:off x="5814070" y="2453739"/>
          <a:ext cx="26463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1269720" imgH="228600" progId="Equation.3">
                  <p:embed/>
                </p:oleObj>
              </mc:Choice>
              <mc:Fallback>
                <p:oleObj name="Ecuación" r:id="rId6" imgW="1269720" imgH="228600" progId="Equation.3">
                  <p:embed/>
                  <p:pic>
                    <p:nvPicPr>
                      <p:cNvPr id="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4070" y="2453739"/>
                        <a:ext cx="2646362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89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1" y="992988"/>
            <a:ext cx="7840085" cy="3300108"/>
          </a:xfrm>
          <a:prstGeom prst="rect">
            <a:avLst/>
          </a:prstGeom>
        </p:spPr>
      </p:pic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747192" y="4231541"/>
            <a:ext cx="8144073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función de densidad de una distribución normal tiene forma de campana.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Es simétrica en torno a la media.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El área total bajo la curva es 1 (como corresponde a una función de densidad).</a:t>
            </a:r>
          </a:p>
        </p:txBody>
      </p:sp>
      <p:graphicFrame>
        <p:nvGraphicFramePr>
          <p:cNvPr id="1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729976"/>
              </p:ext>
            </p:extLst>
          </p:nvPr>
        </p:nvGraphicFramePr>
        <p:xfrm>
          <a:off x="5503464" y="1116690"/>
          <a:ext cx="3017997" cy="103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1447172" imgH="495085" progId="Equation.3">
                  <p:embed/>
                </p:oleObj>
              </mc:Choice>
              <mc:Fallback>
                <p:oleObj name="Ecuación" r:id="rId4" imgW="1447172" imgH="495085" progId="Equation.3">
                  <p:embed/>
                  <p:pic>
                    <p:nvPicPr>
                      <p:cNvPr id="1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3464" y="1116690"/>
                        <a:ext cx="3017997" cy="1033199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722359"/>
              </p:ext>
            </p:extLst>
          </p:nvPr>
        </p:nvGraphicFramePr>
        <p:xfrm>
          <a:off x="5689281" y="2404123"/>
          <a:ext cx="26463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1269720" imgH="228600" progId="Equation.3">
                  <p:embed/>
                </p:oleObj>
              </mc:Choice>
              <mc:Fallback>
                <p:oleObj name="Ecuación" r:id="rId6" imgW="1269720" imgH="228600" progId="Equation.3">
                  <p:embed/>
                  <p:pic>
                    <p:nvPicPr>
                      <p:cNvPr id="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281" y="2404123"/>
                        <a:ext cx="2646362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354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909720" y="1173535"/>
            <a:ext cx="1841721" cy="1143000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</a:t>
            </a:r>
            <a:br>
              <a:rPr lang="es-ES_tradnl" altLang="es-CO" sz="3600" b="1" dirty="0">
                <a:solidFill>
                  <a:srgbClr val="0070C0"/>
                </a:solidFill>
              </a:rPr>
            </a:br>
            <a:r>
              <a:rPr lang="es-ES_tradnl" altLang="es-CO" sz="3600" b="1" dirty="0">
                <a:solidFill>
                  <a:srgbClr val="0070C0"/>
                </a:solidFill>
              </a:rPr>
              <a:t>N(</a:t>
            </a:r>
            <a:r>
              <a:rPr lang="el-GR" altLang="es-CO" sz="3600" b="1" dirty="0">
                <a:solidFill>
                  <a:srgbClr val="0070C0"/>
                </a:solidFill>
              </a:rPr>
              <a:t>μ,σ)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47192" y="3810685"/>
            <a:ext cx="814407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 la desviación estándar es pequeña la curva es más alta y estrecha.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dispersión de la </a:t>
            </a:r>
            <a:r>
              <a:rPr kumimoji="0" lang="es-CO" altLang="es-CO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varible</a:t>
            </a: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es menor.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Aumentando la desviación estándar (si no modificamos la media, el centro de la gráfica no cambia) la forma de la curva cambia.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curva se hace más ancha y menos alta, es decir, la dispersión aumenta.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Cuanto mayor es la desviación estándar mayor es la dispersión de la variable.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3"/>
            <a:ext cx="6302352" cy="34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3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853725" y="4909717"/>
            <a:ext cx="814407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Si cambiamos el valor de la media manteniendo fija la desviación, la curva normal sólo se traslada a la izquierda o derecha.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ES" altLang="es-CO" sz="2000" dirty="0">
                <a:latin typeface="Times New Roman" panose="02020603050405020304" pitchFamily="18" charset="0"/>
              </a:rPr>
              <a:t>Podéis interpretar la </a:t>
            </a:r>
            <a:r>
              <a:rPr kumimoji="0" lang="es-ES" altLang="es-CO" sz="2000" dirty="0">
                <a:solidFill>
                  <a:srgbClr val="0066FF"/>
                </a:solidFill>
                <a:latin typeface="Times New Roman" panose="02020603050405020304" pitchFamily="18" charset="0"/>
              </a:rPr>
              <a:t>media</a:t>
            </a:r>
            <a:r>
              <a:rPr kumimoji="0" lang="es-ES" altLang="es-CO" sz="2000" dirty="0">
                <a:latin typeface="Times New Roman" panose="02020603050405020304" pitchFamily="18" charset="0"/>
              </a:rPr>
              <a:t> como un factor de </a:t>
            </a:r>
            <a:r>
              <a:rPr kumimoji="0" lang="es-ES" altLang="es-CO" sz="2000" dirty="0">
                <a:solidFill>
                  <a:srgbClr val="0066FF"/>
                </a:solidFill>
                <a:latin typeface="Times New Roman" panose="02020603050405020304" pitchFamily="18" charset="0"/>
              </a:rPr>
              <a:t>traslación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55" y="1118767"/>
            <a:ext cx="77152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9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848" y="188640"/>
            <a:ext cx="360040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502831" y="4034310"/>
            <a:ext cx="814407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Una de las propiedades de la distribución normal o gaussiana es que podemos calcular el porcentaje de mediciones entre desviaciones estándar de la media, así: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Valores entre (µ-σ) y (µ+σ) = 68,27 %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Valores entre (µ-2σ) y (µ+2σ) = 95,45 %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Valores entre (µ-3σ) y (µ+3σ) = 99,73 %</a:t>
            </a:r>
          </a:p>
        </p:txBody>
      </p:sp>
      <p:pic>
        <p:nvPicPr>
          <p:cNvPr id="2052" name="Picture 4" descr="IntervalosDistribuc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31" y="1052736"/>
            <a:ext cx="8149585" cy="28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1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76726" y="1148185"/>
                <a:ext cx="8144073" cy="764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Supongamos que  una variable aleatoria continua sigue una distribución normal 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726" y="1148185"/>
                <a:ext cx="8144073" cy="764633"/>
              </a:xfrm>
              <a:prstGeom prst="rect">
                <a:avLst/>
              </a:prstGeom>
              <a:blipFill>
                <a:blip r:embed="rId4"/>
                <a:stretch>
                  <a:fillRect l="-1198" t="-10317" r="-1422" b="-18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374786"/>
            <a:ext cx="8253255" cy="3300108"/>
          </a:xfrm>
          <a:prstGeom prst="rect">
            <a:avLst/>
          </a:prstGeom>
        </p:spPr>
      </p:pic>
      <p:graphicFrame>
        <p:nvGraphicFramePr>
          <p:cNvPr id="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451827"/>
              </p:ext>
            </p:extLst>
          </p:nvPr>
        </p:nvGraphicFramePr>
        <p:xfrm>
          <a:off x="5702802" y="2648950"/>
          <a:ext cx="3017997" cy="103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1447172" imgH="495085" progId="Equation.3">
                  <p:embed/>
                </p:oleObj>
              </mc:Choice>
              <mc:Fallback>
                <p:oleObj name="Ecuación" r:id="rId6" imgW="1447172" imgH="495085" progId="Equation.3">
                  <p:embed/>
                  <p:pic>
                    <p:nvPicPr>
                      <p:cNvPr id="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02" y="2648950"/>
                        <a:ext cx="3017997" cy="1033199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905316"/>
              </p:ext>
            </p:extLst>
          </p:nvPr>
        </p:nvGraphicFramePr>
        <p:xfrm>
          <a:off x="5888619" y="3905198"/>
          <a:ext cx="26463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1269720" imgH="228600" progId="Equation.3">
                  <p:embed/>
                </p:oleObj>
              </mc:Choice>
              <mc:Fallback>
                <p:oleObj name="Ecuación" r:id="rId8" imgW="1269720" imgH="228600" progId="Equation.3">
                  <p:embed/>
                  <p:pic>
                    <p:nvPicPr>
                      <p:cNvPr id="1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619" y="3905198"/>
                        <a:ext cx="2646362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814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6"/>
              <p:cNvSpPr>
                <a:spLocks noChangeArrowheads="1"/>
              </p:cNvSpPr>
              <p:nvPr/>
            </p:nvSpPr>
            <p:spPr bwMode="auto">
              <a:xfrm>
                <a:off x="607975" y="1210317"/>
                <a:ext cx="8144073" cy="7646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Notaremos por Z a la variable aleatoria continua normal que tiene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Que notaremos por: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1210317"/>
                <a:ext cx="8144073" cy="764633"/>
              </a:xfrm>
              <a:prstGeom prst="rect">
                <a:avLst/>
              </a:prstGeom>
              <a:blipFill>
                <a:blip r:embed="rId4"/>
                <a:stretch>
                  <a:fillRect l="-1198" t="-11200" b="-184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2" y="2122118"/>
            <a:ext cx="7299970" cy="4048796"/>
          </a:xfrm>
          <a:prstGeom prst="rect">
            <a:avLst/>
          </a:prstGeom>
        </p:spPr>
      </p:pic>
      <p:graphicFrame>
        <p:nvGraphicFramePr>
          <p:cNvPr id="1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1578"/>
              </p:ext>
            </p:extLst>
          </p:nvPr>
        </p:nvGraphicFramePr>
        <p:xfrm>
          <a:off x="5748509" y="2276872"/>
          <a:ext cx="230346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1104840" imgH="444240" progId="Equation.3">
                  <p:embed/>
                </p:oleObj>
              </mc:Choice>
              <mc:Fallback>
                <p:oleObj name="Ecuación" r:id="rId6" imgW="1104840" imgH="444240" progId="Equation.3">
                  <p:embed/>
                  <p:pic>
                    <p:nvPicPr>
                      <p:cNvPr id="1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509" y="2276872"/>
                        <a:ext cx="2303462" cy="927100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802513"/>
              </p:ext>
            </p:extLst>
          </p:nvPr>
        </p:nvGraphicFramePr>
        <p:xfrm>
          <a:off x="5748509" y="3358726"/>
          <a:ext cx="26463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1269720" imgH="228600" progId="Equation.3">
                  <p:embed/>
                </p:oleObj>
              </mc:Choice>
              <mc:Fallback>
                <p:oleObj name="Ecuación" r:id="rId8" imgW="1269720" imgH="228600" progId="Equation.3">
                  <p:embed/>
                  <p:pic>
                    <p:nvPicPr>
                      <p:cNvPr id="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509" y="3358726"/>
                        <a:ext cx="2646362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95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76726" y="1144436"/>
                <a:ext cx="8144073" cy="772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Podemos convertir una variable normal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 una normal estándar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726" y="1144436"/>
                <a:ext cx="8144073" cy="772134"/>
              </a:xfrm>
              <a:prstGeom prst="rect">
                <a:avLst/>
              </a:prstGeom>
              <a:blipFill>
                <a:blip r:embed="rId4"/>
                <a:stretch>
                  <a:fillRect l="-1198" t="-8730" b="-18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374786"/>
            <a:ext cx="8253255" cy="3300108"/>
          </a:xfrm>
          <a:prstGeom prst="rect">
            <a:avLst/>
          </a:prstGeom>
        </p:spPr>
      </p:pic>
      <p:graphicFrame>
        <p:nvGraphicFramePr>
          <p:cNvPr id="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174247"/>
              </p:ext>
            </p:extLst>
          </p:nvPr>
        </p:nvGraphicFramePr>
        <p:xfrm>
          <a:off x="1027113" y="2049463"/>
          <a:ext cx="70945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403440" imgH="685800" progId="Equation.3">
                  <p:embed/>
                </p:oleObj>
              </mc:Choice>
              <mc:Fallback>
                <p:oleObj name="Ecuación" r:id="rId6" imgW="3403440" imgH="685800" progId="Equation.3">
                  <p:embed/>
                  <p:pic>
                    <p:nvPicPr>
                      <p:cNvPr id="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049463"/>
                        <a:ext cx="7094537" cy="1431925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063696"/>
              </p:ext>
            </p:extLst>
          </p:nvPr>
        </p:nvGraphicFramePr>
        <p:xfrm>
          <a:off x="1092262" y="4704937"/>
          <a:ext cx="71755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3441600" imgH="685800" progId="Equation.3">
                  <p:embed/>
                </p:oleObj>
              </mc:Choice>
              <mc:Fallback>
                <p:oleObj name="Ecuación" r:id="rId8" imgW="3441600" imgH="685800" progId="Equation.3">
                  <p:embed/>
                  <p:pic>
                    <p:nvPicPr>
                      <p:cNvPr id="1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62" y="4704937"/>
                        <a:ext cx="7175500" cy="1431925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3689878"/>
                <a:ext cx="8144073" cy="772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Podemos convertir una variable normal estándar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 una normal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3689878"/>
                <a:ext cx="8144073" cy="772134"/>
              </a:xfrm>
              <a:prstGeom prst="rect">
                <a:avLst/>
              </a:prstGeom>
              <a:blipFill>
                <a:blip r:embed="rId10"/>
                <a:stretch>
                  <a:fillRect l="-524" t="-9449" b="-181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54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altLang="es-CO" b="1" dirty="0">
                <a:solidFill>
                  <a:srgbClr val="0070C0"/>
                </a:solidFill>
              </a:rPr>
              <a:t>Principales Distribuciones Continuas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683568" y="118912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En lo que sigue del curso, estudiaremos algunas de las distribuciones de probabilidad de variables continuas mas comunes:</a:t>
            </a:r>
          </a:p>
        </p:txBody>
      </p:sp>
      <p:sp>
        <p:nvSpPr>
          <p:cNvPr id="20" name="Abrir llave 19"/>
          <p:cNvSpPr/>
          <p:nvPr/>
        </p:nvSpPr>
        <p:spPr>
          <a:xfrm>
            <a:off x="4067944" y="2100627"/>
            <a:ext cx="1512168" cy="4104456"/>
          </a:xfrm>
          <a:prstGeom prst="leftBrace">
            <a:avLst/>
          </a:prstGeom>
          <a:solidFill>
            <a:srgbClr val="0066FF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_s39947"/>
          <p:cNvSpPr>
            <a:spLocks noChangeArrowheads="1"/>
          </p:cNvSpPr>
          <p:nvPr/>
        </p:nvSpPr>
        <p:spPr bwMode="auto">
          <a:xfrm>
            <a:off x="5554123" y="2076196"/>
            <a:ext cx="2485065" cy="5197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Normal N(</a:t>
            </a:r>
            <a:r>
              <a:rPr kumimoji="1" lang="el-GR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μ</a:t>
            </a:r>
            <a:r>
              <a:rPr kumimoji="1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1" lang="el-GR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σ</a:t>
            </a: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_s39948"/>
              <p:cNvSpPr>
                <a:spLocks noChangeArrowheads="1"/>
              </p:cNvSpPr>
              <p:nvPr/>
            </p:nvSpPr>
            <p:spPr bwMode="auto">
              <a:xfrm>
                <a:off x="5580110" y="3235955"/>
                <a:ext cx="2485065" cy="604912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vert="horz" wrap="none" lIns="43604" tIns="21804" rIns="43604" bIns="21804" numCol="1" anchor="ctr" anchorCtr="0" compatLnSpc="1">
                <a:prstTxWarp prst="textNoShape">
                  <a:avLst/>
                </a:prstTxWarp>
              </a:bodyPr>
              <a:lstStyle>
                <a:lvl1pPr marL="4572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457200" marR="0" lvl="0" indent="-45720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s-ES" altLang="es-CO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</a:rPr>
                  <a:t>Chicuadrado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sub>
                      <m:sup>
                        <m:r>
                          <a:rPr kumimoji="1" lang="es-CO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s-ES" altLang="es-CO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_s399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0" y="3235955"/>
                <a:ext cx="2485065" cy="604912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hlink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_s39949"/>
              <p:cNvSpPr>
                <a:spLocks noChangeArrowheads="1"/>
              </p:cNvSpPr>
              <p:nvPr/>
            </p:nvSpPr>
            <p:spPr bwMode="auto">
              <a:xfrm>
                <a:off x="5583220" y="4505280"/>
                <a:ext cx="2485065" cy="568588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vert="horz" wrap="none" lIns="43604" tIns="21804" rIns="43604" bIns="21804" numCol="1" anchor="ctr" anchorCtr="0" compatLnSpc="1">
                <a:prstTxWarp prst="textNoShape">
                  <a:avLst/>
                </a:prstTxWarp>
              </a:bodyPr>
              <a:lstStyle/>
              <a:p>
                <a:pPr marL="457200" indent="-457200" algn="ctr"/>
                <a:r>
                  <a:rPr lang="es-ES" altLang="es-CO" dirty="0" err="1"/>
                  <a:t>Student</a:t>
                </a:r>
                <a:r>
                  <a:rPr lang="es-ES" altLang="es-CO" dirty="0"/>
                  <a:t> t(</a:t>
                </a:r>
                <a14:m>
                  <m:oMath xmlns:m="http://schemas.openxmlformats.org/officeDocument/2006/math">
                    <m:r>
                      <a:rPr lang="es-ES" alt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s-ES" altLang="es-CO" dirty="0">
                    <a:sym typeface="Symbol" panose="05050102010706020507" pitchFamily="18" charset="2"/>
                  </a:rPr>
                  <a:t>)</a:t>
                </a:r>
              </a:p>
            </p:txBody>
          </p:sp>
        </mc:Choice>
        <mc:Fallback xmlns="">
          <p:sp>
            <p:nvSpPr>
              <p:cNvPr id="34" name="_s399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3220" y="4505280"/>
                <a:ext cx="2485065" cy="568588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hlink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_s39956"/>
          <p:cNvSpPr>
            <a:spLocks noChangeArrowheads="1"/>
          </p:cNvSpPr>
          <p:nvPr/>
        </p:nvSpPr>
        <p:spPr bwMode="auto">
          <a:xfrm>
            <a:off x="5580111" y="5738281"/>
            <a:ext cx="2696468" cy="5993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/>
              <a:t>F de Fisher-</a:t>
            </a:r>
            <a:r>
              <a:rPr lang="es-ES" altLang="es-CO" dirty="0" err="1"/>
              <a:t>Snedecor</a:t>
            </a:r>
            <a:endParaRPr lang="es-ES" altLang="es-CO" dirty="0"/>
          </a:p>
        </p:txBody>
      </p:sp>
      <p:sp>
        <p:nvSpPr>
          <p:cNvPr id="12" name="_s39956"/>
          <p:cNvSpPr>
            <a:spLocks noChangeArrowheads="1"/>
          </p:cNvSpPr>
          <p:nvPr/>
        </p:nvSpPr>
        <p:spPr bwMode="auto">
          <a:xfrm>
            <a:off x="899592" y="3353855"/>
            <a:ext cx="3024336" cy="15979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CO" altLang="es-CO" dirty="0"/>
              <a:t>X tiene distribución </a:t>
            </a:r>
          </a:p>
          <a:p>
            <a:pPr marL="457200" indent="-457200" algn="ctr"/>
            <a:r>
              <a:rPr lang="es-CO" altLang="es-CO" dirty="0"/>
              <a:t>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35484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803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303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04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105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06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70F0-5958-6C14-0E8D-9B80BD0E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65C90EF5-76FE-A663-C9C5-EEB66B853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579578AB-572B-3E59-1C1B-D617E99551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9F078E6D-2CDA-2DD8-00CD-FAECF0E01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963183"/>
            <a:ext cx="8144073" cy="57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Los puntajes acumulados de los estudiantes de Estadística se distribuyen aproximadamente en forma normal, con media de 800 puntos y desviación estándar de 40 puntos. Si se seleccionan 9 estudiantes al azar, encuentre la probabilidad de 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A. Tenga un calificación promedio de menos de 775 puntos.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B. Tenga un calificación promedio de menos de 850 puntos.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C. Tenga un calificación promedio entre 775 y 850 puntos.</a:t>
            </a:r>
            <a:endParaRPr kumimoji="0" lang="es-CO" altLang="es-CO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2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3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30C4-C7F7-62B3-A783-1D486DE52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E84AAAE-A325-528D-2F2D-F85047037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FC3B12D4-3506-8B5D-D990-B04979ED31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37708463-861C-9D0A-6816-A114FA4AB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963183"/>
            <a:ext cx="8144073" cy="57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Los puntajes acumulados de los estudiantes de Estadística se distribuyen aproximadamente en forma normal, con media de 800 puntos y desviación estándar de 40 puntos. Encuentre la probabilidad de que si se selecciona un estudiante al azar: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A. Tenga un calificación de menos de 775 puntos.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B. Tenga un calificación de menos de 850 puntos.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C. Tenga un calificación entre 775 y 800 puntos.</a:t>
            </a:r>
            <a:endParaRPr kumimoji="0" lang="es-CO" altLang="es-CO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2BA8B-349E-876A-29CF-C5BB037E2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>
                <a:extLst>
                  <a:ext uri="{FF2B5EF4-FFF2-40B4-BE49-F238E27FC236}">
                    <a16:creationId xmlns:a16="http://schemas.microsoft.com/office/drawing/2014/main" id="{6382419A-EC29-DD83-6F76-5F9C8B2B507A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83761358-00F6-10FE-DFAC-522F774D19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37B004F0-CB57-70F5-3331-779E9365D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192" y="1988840"/>
            <a:ext cx="8144073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Una empresa eléctrica fabrica focos que tienen una duración que se distribuye aproximadamente en forma normal, con media de 800 horas y desviación estándar de 40 horas. Encuentre la probabilidad de que una muestra aleatoria de 16 focos tenga una vida promedio de menos de 775 horas</a:t>
            </a:r>
            <a:endParaRPr kumimoji="0" lang="es-CO" altLang="es-CO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5DCC0-2D52-7262-7642-DAD47B66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341A29D-A4BA-BECB-5C07-A6D738B6E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0603A0BC-DC7B-D910-974D-1D7922AADC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>
                <a:extLst>
                  <a:ext uri="{FF2B5EF4-FFF2-40B4-BE49-F238E27FC236}">
                    <a16:creationId xmlns:a16="http://schemas.microsoft.com/office/drawing/2014/main" id="{246F3491-B36F-E551-5D8A-4F05A3389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726" y="1144436"/>
                <a:ext cx="8144073" cy="772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Podemos convertir una variable normal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 una normal estándar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9" name="Rectangle 26">
                <a:extLst>
                  <a:ext uri="{FF2B5EF4-FFF2-40B4-BE49-F238E27FC236}">
                    <a16:creationId xmlns:a16="http://schemas.microsoft.com/office/drawing/2014/main" id="{246F3491-B36F-E551-5D8A-4F05A338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726" y="1144436"/>
                <a:ext cx="8144073" cy="772134"/>
              </a:xfrm>
              <a:prstGeom prst="rect">
                <a:avLst/>
              </a:prstGeom>
              <a:blipFill>
                <a:blip r:embed="rId3"/>
                <a:stretch>
                  <a:fillRect l="-1198" t="-8730" b="-18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CEA52432-C606-8607-1153-FB94D5A24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374786"/>
            <a:ext cx="8253255" cy="3300108"/>
          </a:xfrm>
          <a:prstGeom prst="rect">
            <a:avLst/>
          </a:prstGeom>
        </p:spPr>
      </p:pic>
      <p:graphicFrame>
        <p:nvGraphicFramePr>
          <p:cNvPr id="8" name="Object 35">
            <a:extLst>
              <a:ext uri="{FF2B5EF4-FFF2-40B4-BE49-F238E27FC236}">
                <a16:creationId xmlns:a16="http://schemas.microsoft.com/office/drawing/2014/main" id="{348E9F42-1CBF-BBDA-F26C-62A1D4AC41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7113" y="2049463"/>
          <a:ext cx="709453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3403440" imgH="685800" progId="Equation.3">
                  <p:embed/>
                </p:oleObj>
              </mc:Choice>
              <mc:Fallback>
                <p:oleObj name="Ecuación" r:id="rId5" imgW="3403440" imgH="685800" progId="Equation.3">
                  <p:embed/>
                  <p:pic>
                    <p:nvPicPr>
                      <p:cNvPr id="8" name="Object 35">
                        <a:extLst>
                          <a:ext uri="{FF2B5EF4-FFF2-40B4-BE49-F238E27FC236}">
                            <a16:creationId xmlns:a16="http://schemas.microsoft.com/office/drawing/2014/main" id="{8F00F010-AADC-A5D0-90AB-329A1284A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049463"/>
                        <a:ext cx="7094537" cy="1431925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5">
            <a:extLst>
              <a:ext uri="{FF2B5EF4-FFF2-40B4-BE49-F238E27FC236}">
                <a16:creationId xmlns:a16="http://schemas.microsoft.com/office/drawing/2014/main" id="{E35548B2-9A29-A3D8-10D8-EA2423A173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2262" y="4704937"/>
          <a:ext cx="71755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3441600" imgH="685800" progId="Equation.3">
                  <p:embed/>
                </p:oleObj>
              </mc:Choice>
              <mc:Fallback>
                <p:oleObj name="Ecuación" r:id="rId7" imgW="3441600" imgH="685800" progId="Equation.3">
                  <p:embed/>
                  <p:pic>
                    <p:nvPicPr>
                      <p:cNvPr id="11" name="Object 35">
                        <a:extLst>
                          <a:ext uri="{FF2B5EF4-FFF2-40B4-BE49-F238E27FC236}">
                            <a16:creationId xmlns:a16="http://schemas.microsoft.com/office/drawing/2014/main" id="{5FD9992E-F224-E2B2-70BD-748B673F90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62" y="4704937"/>
                        <a:ext cx="7175500" cy="1431925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>
                <a:extLst>
                  <a:ext uri="{FF2B5EF4-FFF2-40B4-BE49-F238E27FC236}">
                    <a16:creationId xmlns:a16="http://schemas.microsoft.com/office/drawing/2014/main" id="{A3BC81DF-5330-161D-9588-62095BC09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192" y="3689878"/>
                <a:ext cx="8144073" cy="7721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Podemos convertir una variable normal estándar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 una normal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26">
                <a:extLst>
                  <a:ext uri="{FF2B5EF4-FFF2-40B4-BE49-F238E27FC236}">
                    <a16:creationId xmlns:a16="http://schemas.microsoft.com/office/drawing/2014/main" id="{A3BC81DF-5330-161D-9588-62095BC09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3689878"/>
                <a:ext cx="8144073" cy="772134"/>
              </a:xfrm>
              <a:prstGeom prst="rect">
                <a:avLst/>
              </a:prstGeom>
              <a:blipFill>
                <a:blip r:embed="rId9"/>
                <a:stretch>
                  <a:fillRect l="-524" t="-9449" b="-181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48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34845"/>
            <a:ext cx="4896544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Tablas de Z ≈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33600"/>
            <a:ext cx="8676456" cy="44887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38" y="0"/>
            <a:ext cx="3238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8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68734"/>
            <a:ext cx="4896544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Tablas de Z ≈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838" y="525834"/>
            <a:ext cx="3238500" cy="2133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678107"/>
            <a:ext cx="8599664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62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713" y="90488"/>
            <a:ext cx="8144073" cy="1143000"/>
          </a:xfrm>
        </p:spPr>
        <p:txBody>
          <a:bodyPr>
            <a:normAutofit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Ejemplos de Z ≈ N(</a:t>
            </a:r>
            <a:r>
              <a:rPr lang="es-CO" altLang="es-CO" b="1" dirty="0">
                <a:solidFill>
                  <a:srgbClr val="0070C0"/>
                </a:solidFill>
              </a:rPr>
              <a:t>0,1</a:t>
            </a:r>
            <a:r>
              <a:rPr lang="el-GR" altLang="es-CO" b="1" dirty="0">
                <a:solidFill>
                  <a:srgbClr val="0070C0"/>
                </a:solidFill>
              </a:rPr>
              <a:t>)</a:t>
            </a:r>
            <a:endParaRPr lang="es-ES_tradnl" altLang="es-CO" b="1" dirty="0"/>
          </a:p>
        </p:txBody>
      </p:sp>
      <p:sp>
        <p:nvSpPr>
          <p:cNvPr id="22531" name="Text Box 1785"/>
          <p:cNvSpPr txBox="1">
            <a:spLocks noChangeArrowheads="1"/>
          </p:cNvSpPr>
          <p:nvPr/>
        </p:nvSpPr>
        <p:spPr bwMode="auto">
          <a:xfrm>
            <a:off x="6083301" y="1792288"/>
            <a:ext cx="2393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1800" dirty="0">
                <a:latin typeface="Times New Roman" panose="02020603050405020304" pitchFamily="18" charset="0"/>
              </a:rPr>
              <a:t>Z es normal tipificada.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s-ES" altLang="es-CO" sz="18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1800" dirty="0">
                <a:latin typeface="Times New Roman" panose="02020603050405020304" pitchFamily="18" charset="0"/>
              </a:rPr>
              <a:t>Calcular P [Z&lt;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1,8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</a:t>
            </a:r>
          </a:p>
        </p:txBody>
      </p:sp>
      <p:pic>
        <p:nvPicPr>
          <p:cNvPr id="121595" name="Picture 17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2865438"/>
            <a:ext cx="36861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596" name="Picture 17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203825" cy="53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597" name="Rectangle 1789"/>
          <p:cNvSpPr>
            <a:spLocks noChangeArrowheads="1"/>
          </p:cNvSpPr>
          <p:nvPr/>
        </p:nvSpPr>
        <p:spPr bwMode="auto">
          <a:xfrm>
            <a:off x="344488" y="5372100"/>
            <a:ext cx="4968875" cy="144463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1598" name="Rectangle 1790"/>
          <p:cNvSpPr>
            <a:spLocks noChangeArrowheads="1"/>
          </p:cNvSpPr>
          <p:nvPr/>
        </p:nvSpPr>
        <p:spPr bwMode="auto">
          <a:xfrm>
            <a:off x="2843213" y="2205038"/>
            <a:ext cx="431800" cy="4464050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1599" name="Rectangle 1791"/>
          <p:cNvSpPr>
            <a:spLocks noChangeArrowheads="1"/>
          </p:cNvSpPr>
          <p:nvPr/>
        </p:nvSpPr>
        <p:spPr bwMode="auto">
          <a:xfrm>
            <a:off x="7523163" y="2347913"/>
            <a:ext cx="360362" cy="360362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1600" name="Rectangle 1792"/>
          <p:cNvSpPr>
            <a:spLocks noChangeArrowheads="1"/>
          </p:cNvSpPr>
          <p:nvPr/>
        </p:nvSpPr>
        <p:spPr bwMode="auto">
          <a:xfrm>
            <a:off x="7883525" y="2347913"/>
            <a:ext cx="144463" cy="360362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Text Box 1785"/>
          <p:cNvSpPr txBox="1">
            <a:spLocks noChangeArrowheads="1"/>
          </p:cNvSpPr>
          <p:nvPr/>
        </p:nvSpPr>
        <p:spPr bwMode="auto">
          <a:xfrm>
            <a:off x="5650722" y="5138173"/>
            <a:ext cx="29505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1800" dirty="0">
                <a:latin typeface="Times New Roman" panose="02020603050405020304" pitchFamily="18" charset="0"/>
              </a:rPr>
              <a:t>Calcular P [Z&lt;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1,8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5] = 0.968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= 96,8%</a:t>
            </a:r>
            <a:endParaRPr kumimoji="0" lang="es-ES" altLang="es-CO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4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029" y="222250"/>
            <a:ext cx="8216081" cy="1143000"/>
          </a:xfrm>
        </p:spPr>
        <p:txBody>
          <a:bodyPr>
            <a:normAutofit/>
          </a:bodyPr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Ejemplos de Z ≈ N(</a:t>
            </a:r>
            <a:r>
              <a:rPr lang="es-CO" altLang="es-CO" b="1" dirty="0">
                <a:solidFill>
                  <a:srgbClr val="0070C0"/>
                </a:solidFill>
              </a:rPr>
              <a:t>0,1</a:t>
            </a:r>
            <a:r>
              <a:rPr lang="el-GR" altLang="es-CO" b="1" dirty="0">
                <a:solidFill>
                  <a:srgbClr val="0070C0"/>
                </a:solidFill>
              </a:rPr>
              <a:t>)</a:t>
            </a:r>
            <a:endParaRPr lang="es-ES_tradnl" altLang="es-CO" b="1" dirty="0"/>
          </a:p>
        </p:txBody>
      </p:sp>
      <p:pic>
        <p:nvPicPr>
          <p:cNvPr id="14542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628775"/>
            <a:ext cx="5099050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6" name="Text Box 14"/>
          <p:cNvSpPr txBox="1">
            <a:spLocks noChangeArrowheads="1"/>
          </p:cNvSpPr>
          <p:nvPr/>
        </p:nvSpPr>
        <p:spPr bwMode="auto">
          <a:xfrm>
            <a:off x="5476101" y="1039993"/>
            <a:ext cx="22322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1800" dirty="0">
                <a:latin typeface="Times New Roman" panose="02020603050405020304" pitchFamily="18" charset="0"/>
              </a:rPr>
              <a:t>Calcular P[Z&lt;-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0,5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145424" name="Rectangle 16"/>
          <p:cNvSpPr>
            <a:spLocks noChangeArrowheads="1"/>
          </p:cNvSpPr>
          <p:nvPr/>
        </p:nvSpPr>
        <p:spPr bwMode="auto">
          <a:xfrm>
            <a:off x="328613" y="3500438"/>
            <a:ext cx="4968875" cy="144462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5425" name="Rectangle 17"/>
          <p:cNvSpPr>
            <a:spLocks noChangeArrowheads="1"/>
          </p:cNvSpPr>
          <p:nvPr/>
        </p:nvSpPr>
        <p:spPr bwMode="auto">
          <a:xfrm>
            <a:off x="2555875" y="2060575"/>
            <a:ext cx="431800" cy="4464050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5426" name="Rectangle 18"/>
          <p:cNvSpPr>
            <a:spLocks noChangeArrowheads="1"/>
          </p:cNvSpPr>
          <p:nvPr/>
        </p:nvSpPr>
        <p:spPr bwMode="auto">
          <a:xfrm>
            <a:off x="8407329" y="3262151"/>
            <a:ext cx="332628" cy="4196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8743764" y="3321117"/>
            <a:ext cx="144462" cy="360362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14542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65" y="1480275"/>
            <a:ext cx="3170238" cy="1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3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90" y="4019876"/>
            <a:ext cx="3168650" cy="160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363290" y="6085416"/>
            <a:ext cx="32670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</a:pPr>
            <a:r>
              <a:rPr kumimoji="0" lang="es-ES" altLang="es-CO" sz="1800" dirty="0">
                <a:latin typeface="Times New Roman" panose="02020603050405020304" pitchFamily="18" charset="0"/>
              </a:rPr>
              <a:t>P[Z&lt;-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0,5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 = 1-0.705 =0.295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endParaRPr kumimoji="0" lang="es-ES" altLang="es-CO" sz="1800" dirty="0">
              <a:latin typeface="Times New Roman" panose="02020603050405020304" pitchFamily="18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214937" y="3302595"/>
            <a:ext cx="38215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</a:pPr>
            <a:r>
              <a:rPr kumimoji="0" lang="es-ES" altLang="es-CO" sz="1800" dirty="0">
                <a:latin typeface="Times New Roman" panose="02020603050405020304" pitchFamily="18" charset="0"/>
              </a:rPr>
              <a:t>P[Z&lt;-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0,5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 = P[Z&gt;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0,5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]= 1-P[Z&lt;</a:t>
            </a:r>
            <a:r>
              <a:rPr kumimoji="0" lang="es-ES" altLang="es-CO" sz="1800" dirty="0">
                <a:solidFill>
                  <a:srgbClr val="339933"/>
                </a:solidFill>
                <a:latin typeface="Times New Roman" panose="02020603050405020304" pitchFamily="18" charset="0"/>
              </a:rPr>
              <a:t>0,5</a:t>
            </a:r>
            <a:r>
              <a:rPr kumimoji="0" lang="es-ES" altLang="es-CO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endParaRPr kumimoji="0" lang="es-ES" altLang="es-CO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213190" y="177898"/>
            <a:ext cx="7313612" cy="1143000"/>
          </a:xfrm>
        </p:spPr>
        <p:txBody>
          <a:bodyPr/>
          <a:lstStyle/>
          <a:p>
            <a:r>
              <a:rPr lang="es-ES_tradnl" altLang="es-CO" b="1" dirty="0">
                <a:solidFill>
                  <a:srgbClr val="0070C0"/>
                </a:solidFill>
              </a:rPr>
              <a:t>Ejemplos de Z ≈ N(</a:t>
            </a:r>
            <a:r>
              <a:rPr lang="es-CO" altLang="es-CO" b="1" dirty="0">
                <a:solidFill>
                  <a:srgbClr val="0070C0"/>
                </a:solidFill>
              </a:rPr>
              <a:t>0,1</a:t>
            </a:r>
            <a:r>
              <a:rPr lang="el-GR" altLang="es-CO" b="1" dirty="0">
                <a:solidFill>
                  <a:srgbClr val="0070C0"/>
                </a:solidFill>
              </a:rPr>
              <a:t>)</a:t>
            </a:r>
            <a:endParaRPr lang="es-ES_tradnl" altLang="es-CO" b="1" dirty="0"/>
          </a:p>
        </p:txBody>
      </p:sp>
      <p:pic>
        <p:nvPicPr>
          <p:cNvPr id="14849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6" y="2301185"/>
            <a:ext cx="3790266" cy="16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Text Box 14"/>
          <p:cNvSpPr txBox="1">
            <a:spLocks noChangeArrowheads="1"/>
          </p:cNvSpPr>
          <p:nvPr/>
        </p:nvSpPr>
        <p:spPr bwMode="auto">
          <a:xfrm>
            <a:off x="555581" y="1047264"/>
            <a:ext cx="3502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2400" dirty="0">
                <a:latin typeface="Times New Roman" panose="02020603050405020304" pitchFamily="18" charset="0"/>
              </a:rPr>
              <a:t>Calcular P[-0,54&lt;Z&lt;1,85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148496" name="Rectangle 16"/>
          <p:cNvSpPr>
            <a:spLocks noChangeArrowheads="1"/>
          </p:cNvSpPr>
          <p:nvPr/>
        </p:nvSpPr>
        <p:spPr bwMode="auto">
          <a:xfrm>
            <a:off x="3435771" y="1148566"/>
            <a:ext cx="438150" cy="360363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8497" name="Rectangle 17"/>
          <p:cNvSpPr>
            <a:spLocks noChangeArrowheads="1"/>
          </p:cNvSpPr>
          <p:nvPr/>
        </p:nvSpPr>
        <p:spPr bwMode="auto">
          <a:xfrm>
            <a:off x="2089150" y="1097124"/>
            <a:ext cx="577850" cy="360363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14849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6" y="4689917"/>
            <a:ext cx="3801517" cy="169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49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17" y="1844824"/>
            <a:ext cx="3625943" cy="161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4865953" y="3799047"/>
            <a:ext cx="357142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987425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874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8742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87425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s-ES" altLang="es-CO" sz="2400" dirty="0">
                <a:latin typeface="Times New Roman" panose="02020603050405020304" pitchFamily="18" charset="0"/>
              </a:rPr>
              <a:t>P[-0,54&lt;Z&lt;1,85</a:t>
            </a:r>
            <a:r>
              <a:rPr kumimoji="0" lang="es-ES" altLang="es-CO" sz="1800" dirty="0">
                <a:latin typeface="Times New Roman" panose="02020603050405020304" pitchFamily="18" charset="0"/>
              </a:rPr>
              <a:t>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s-ES" altLang="es-CO" sz="18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kumimoji="0" lang="es-ES" altLang="es-CO" sz="2400" dirty="0">
                <a:latin typeface="Times New Roman" panose="02020603050405020304" pitchFamily="18" charset="0"/>
              </a:rPr>
              <a:t>= 0,968-0,295</a:t>
            </a:r>
          </a:p>
          <a:p>
            <a:pPr eaLnBrk="1" hangingPunct="1">
              <a:spcBef>
                <a:spcPct val="0"/>
              </a:spcBef>
              <a:buClrTx/>
              <a:buSzTx/>
            </a:pPr>
            <a:endParaRPr kumimoji="0" lang="es-ES" altLang="es-CO" sz="2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</a:pPr>
            <a:r>
              <a:rPr kumimoji="0" lang="es-ES" altLang="es-CO" sz="2400" dirty="0">
                <a:latin typeface="Times New Roman" panose="02020603050405020304" pitchFamily="18" charset="0"/>
              </a:rPr>
              <a:t>= 0,6732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s-ES" altLang="es-CO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8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8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8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07975" y="867872"/>
                <a:ext cx="8144073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Un Profesor realiza un test de cien ítems a unos doscientos Estudiantes. Suponiendo que las puntuaciones X obtenidas por los Estudiantes siguen una distribución normal de media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60 puntos y desviación típica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=10 puntos. Se pide obtener: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867872"/>
                <a:ext cx="8144073" cy="1754326"/>
              </a:xfrm>
              <a:prstGeom prst="rect">
                <a:avLst/>
              </a:prstGeom>
              <a:blipFill>
                <a:blip r:embed="rId3"/>
                <a:stretch>
                  <a:fillRect l="-1198" t="-4167" r="-1123" b="-76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6"/>
          <p:cNvSpPr>
            <a:spLocks noChangeArrowheads="1"/>
          </p:cNvSpPr>
          <p:nvPr/>
        </p:nvSpPr>
        <p:spPr bwMode="auto">
          <a:xfrm>
            <a:off x="730678" y="2488902"/>
            <a:ext cx="8144073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a) P(X ≥ 70)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b) P(X ≤ 80)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c) P(X ≤ 30)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d) P(X ≥ 46)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e) P(39 ≤ X ≤ 80)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f) P(80 ≤ X ≤ 82,5)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g) P(35 ≤ X ≤ 47)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h) P( |X – 60| ≤ 20)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i)  P( |X – 60| ≥ 20)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j)  Número de opositores que obtuvieron 70 puntos</a:t>
            </a:r>
            <a:r>
              <a:rPr kumimoji="0" lang="es-CO" alt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8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9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1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2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7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4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7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0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altLang="es-CO" b="1" dirty="0">
                <a:solidFill>
                  <a:srgbClr val="0070C0"/>
                </a:solidFill>
              </a:rPr>
              <a:t>Definición de v. a. continua</a:t>
            </a:r>
            <a:endParaRPr lang="es-ES_tradnl" altLang="es-CO" b="1" dirty="0">
              <a:solidFill>
                <a:srgbClr val="0070C0"/>
              </a:solidFill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755576" y="147375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Una variable aleatoria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s-CO" altLang="es-CO" dirty="0">
                <a:latin typeface="Times New Roman" panose="02020603050405020304" pitchFamily="18" charset="0"/>
              </a:rPr>
              <a:t> es continua si toma valores en un intervalo (a, b), (a, b], [a, b), [a, b]. 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55576" y="2348880"/>
            <a:ext cx="7593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Ejemplo:</a:t>
            </a:r>
            <a:r>
              <a:rPr lang="es-CO" altLang="es-CO" dirty="0">
                <a:latin typeface="Times New Roman" panose="02020603050405020304" pitchFamily="18" charset="0"/>
              </a:rPr>
              <a:t>  La estatura de uno de mis estudiantes de Estadística en un semestre cualquiera tomado al azar puede tomar valores entre 149.0 y 188.0 </a:t>
            </a:r>
            <a:r>
              <a:rPr lang="es-CO" altLang="es-CO" dirty="0" err="1">
                <a:latin typeface="Times New Roman" panose="02020603050405020304" pitchFamily="18" charset="0"/>
              </a:rPr>
              <a:t>cms</a:t>
            </a:r>
            <a:r>
              <a:rPr lang="es-CO" altLang="es-CO" dirty="0">
                <a:latin typeface="Times New Roman" panose="02020603050405020304" pitchFamily="18" charset="0"/>
              </a:rPr>
              <a:t> es una variable aleatoria continua. Esto es X toma valores en el intervalo (149.0, 188.0)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5" name="Gráfico 14"/>
              <p:cNvGraphicFramePr/>
              <p:nvPr>
                <p:extLst>
                  <p:ext uri="{D42A27DB-BD31-4B8C-83A1-F6EECF244321}">
                    <p14:modId xmlns:p14="http://schemas.microsoft.com/office/powerpoint/2010/main" val="2357407645"/>
                  </p:ext>
                </p:extLst>
              </p:nvPr>
            </p:nvGraphicFramePr>
            <p:xfrm>
              <a:off x="2266082" y="3549209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5" name="Gráfico 1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6082" y="3549209"/>
                <a:ext cx="4572000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75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a) P(X ≥ 70) =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𝟕𝟎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P(Z ≥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1 - P(Z ≤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1 – 0.8413 = 0.1587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blipFill>
                <a:blip r:embed="rId5"/>
                <a:stretch>
                  <a:fillRect l="-524" t="-625" b="-1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699720"/>
              </p:ext>
            </p:extLst>
          </p:nvPr>
        </p:nvGraphicFramePr>
        <p:xfrm>
          <a:off x="1592263" y="1836738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87440" imgH="495000" progId="Equation.3">
                  <p:embed/>
                </p:oleObj>
              </mc:Choice>
              <mc:Fallback>
                <p:oleObj name="Ecuación" r:id="rId6" imgW="3187440" imgH="4950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836738"/>
                        <a:ext cx="6645275" cy="103346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9" y="4057365"/>
            <a:ext cx="8172450" cy="1743075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216018" y="4323026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85306" y="4918104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8622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b) P(X ≤ 80)= P(Z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P(Z ≤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0.9772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blipFill>
                <a:blip r:embed="rId5"/>
                <a:stretch>
                  <a:fillRect l="-524" t="-625" b="-1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70965"/>
              </p:ext>
            </p:extLst>
          </p:nvPr>
        </p:nvGraphicFramePr>
        <p:xfrm>
          <a:off x="1592263" y="1836738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87440" imgH="495000" progId="Equation.3">
                  <p:embed/>
                </p:oleObj>
              </mc:Choice>
              <mc:Fallback>
                <p:oleObj name="Ecuación" r:id="rId6" imgW="3187440" imgH="4950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836738"/>
                        <a:ext cx="6645275" cy="103346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9" y="4057365"/>
            <a:ext cx="8172450" cy="1743075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216018" y="4323026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17009" y="5121264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9211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c) P(X ≤ 30) = P(Z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P(Z ≤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0.0013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blipFill>
                <a:blip r:embed="rId5"/>
                <a:stretch>
                  <a:fillRect l="-524" t="-625" b="-1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756441"/>
              </p:ext>
            </p:extLst>
          </p:nvPr>
        </p:nvGraphicFramePr>
        <p:xfrm>
          <a:off x="1592263" y="1836738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87440" imgH="495000" progId="Equation.3">
                  <p:embed/>
                </p:oleObj>
              </mc:Choice>
              <mc:Fallback>
                <p:oleObj name="Ecuación" r:id="rId6" imgW="3187440" imgH="4950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836738"/>
                        <a:ext cx="6645275" cy="103346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393" y="3917919"/>
            <a:ext cx="7715250" cy="2609850"/>
          </a:xfrm>
          <a:prstGeom prst="rect">
            <a:avLst/>
          </a:prstGeom>
        </p:spPr>
      </p:pic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410689" y="5026943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028890" y="4068700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45271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d) P(X ≥ 46) =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P(Z ≥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1 - P(Z ≤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1 – 0.0808 = 0.91924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953709"/>
                <a:ext cx="8144073" cy="978729"/>
              </a:xfrm>
              <a:prstGeom prst="rect">
                <a:avLst/>
              </a:prstGeom>
              <a:blipFill>
                <a:blip r:embed="rId5"/>
                <a:stretch>
                  <a:fillRect l="-524" t="-625" b="-1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56586"/>
              </p:ext>
            </p:extLst>
          </p:nvPr>
        </p:nvGraphicFramePr>
        <p:xfrm>
          <a:off x="1592263" y="1836738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87440" imgH="495000" progId="Equation.3">
                  <p:embed/>
                </p:oleObj>
              </mc:Choice>
              <mc:Fallback>
                <p:oleObj name="Ecuación" r:id="rId6" imgW="3187440" imgH="4950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836738"/>
                        <a:ext cx="6645275" cy="103346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14" y="3932438"/>
            <a:ext cx="7658100" cy="2752725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072002" y="4464668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40614" y="5517232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35397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953709"/>
                <a:ext cx="8676456" cy="97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e) P(39 ≤ X ≤ 80) = P(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𝟑𝟗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 Z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Z  ≤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≤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- P(Z ≤ 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0.97725 – 0.0179 = 0.95935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953709"/>
                <a:ext cx="8676456" cy="978729"/>
              </a:xfrm>
              <a:prstGeom prst="rect">
                <a:avLst/>
              </a:prstGeom>
              <a:blipFill>
                <a:blip r:embed="rId5"/>
                <a:stretch>
                  <a:fillRect l="-492" t="-625" b="-1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312385"/>
              </p:ext>
            </p:extLst>
          </p:nvPr>
        </p:nvGraphicFramePr>
        <p:xfrm>
          <a:off x="1592263" y="1836738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87440" imgH="495000" progId="Equation.3">
                  <p:embed/>
                </p:oleObj>
              </mc:Choice>
              <mc:Fallback>
                <p:oleObj name="Ecuación" r:id="rId6" imgW="3187440" imgH="4950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836738"/>
                        <a:ext cx="6645275" cy="103346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14" y="3932438"/>
            <a:ext cx="7658100" cy="2752725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072002" y="4464668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40614" y="5314071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9405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95763" y="2558115"/>
                <a:ext cx="8676456" cy="1796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f) P(80 ≤ X ≤ 82,5) = P(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≤  Z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𝟖𝟐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P(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Z  ≤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≤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- P(Z ≤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0.9878 – 0.9772 = 0.0106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763" y="2558115"/>
                <a:ext cx="8676456" cy="1796197"/>
              </a:xfrm>
              <a:prstGeom prst="rect">
                <a:avLst/>
              </a:prstGeom>
              <a:blipFill>
                <a:blip r:embed="rId5"/>
                <a:stretch>
                  <a:fillRect l="-421" b="-74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14" y="4548876"/>
            <a:ext cx="7734300" cy="1733550"/>
          </a:xfrm>
          <a:prstGeom prst="rect">
            <a:avLst/>
          </a:prstGeom>
        </p:spPr>
      </p:pic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1187624" y="4537207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440614" y="5212491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440613" y="5557054"/>
            <a:ext cx="4968875" cy="203160"/>
          </a:xfrm>
          <a:prstGeom prst="rect">
            <a:avLst/>
          </a:prstGeom>
          <a:solidFill>
            <a:srgbClr val="FFFF00">
              <a:alpha val="36862"/>
            </a:srgb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4680012" y="4606070"/>
            <a:ext cx="547670" cy="2105127"/>
          </a:xfrm>
          <a:prstGeom prst="rect">
            <a:avLst/>
          </a:prstGeom>
          <a:solidFill>
            <a:srgbClr val="0066FF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0251"/>
              </p:ext>
            </p:extLst>
          </p:nvPr>
        </p:nvGraphicFramePr>
        <p:xfrm>
          <a:off x="4243388" y="1525588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457200" imgH="253800" progId="Equation.3">
                  <p:embed/>
                </p:oleObj>
              </mc:Choice>
              <mc:Fallback>
                <p:oleObj name="Ecuación" r:id="rId7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388" y="1525588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7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8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70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60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95763" y="2761247"/>
                <a:ext cx="8676456" cy="1389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g) P(35,7 ≤ X ≤ 47,5)= P(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𝟑𝟓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≤  Z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𝟒𝟕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P(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Z  ≤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0.1056 – 0.0075 = 0.0981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763" y="2761247"/>
                <a:ext cx="8676456" cy="1389932"/>
              </a:xfrm>
              <a:prstGeom prst="rect">
                <a:avLst/>
              </a:prstGeom>
              <a:blipFill>
                <a:blip r:embed="rId5"/>
                <a:stretch>
                  <a:fillRect l="-421" b="-96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271093"/>
              </p:ext>
            </p:extLst>
          </p:nvPr>
        </p:nvGraphicFramePr>
        <p:xfrm>
          <a:off x="4243388" y="1525588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388" y="1525588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18" y="4562986"/>
            <a:ext cx="7658100" cy="202882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3275856" y="4695358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435827" y="5454772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495763" y="5818912"/>
            <a:ext cx="4968875" cy="203160"/>
          </a:xfrm>
          <a:prstGeom prst="rect">
            <a:avLst/>
          </a:prstGeom>
          <a:solidFill>
            <a:srgbClr val="FFFF00">
              <a:alpha val="36862"/>
            </a:srgbClr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4680012" y="4606070"/>
            <a:ext cx="547670" cy="2105127"/>
          </a:xfrm>
          <a:prstGeom prst="rect">
            <a:avLst/>
          </a:prstGeom>
          <a:solidFill>
            <a:srgbClr val="0066FF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11636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953709"/>
                <a:ext cx="8676456" cy="9787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e) P(39 ≤ X ≤ 80) = P(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𝟑𝟗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 Z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Z  ≤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≤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- P(Z ≤ 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0.97725 – 0.0179 = 0.95935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953709"/>
                <a:ext cx="8676456" cy="978729"/>
              </a:xfrm>
              <a:prstGeom prst="rect">
                <a:avLst/>
              </a:prstGeom>
              <a:blipFill>
                <a:blip r:embed="rId5"/>
                <a:stretch>
                  <a:fillRect l="-492" t="-625" b="-1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312385"/>
              </p:ext>
            </p:extLst>
          </p:nvPr>
        </p:nvGraphicFramePr>
        <p:xfrm>
          <a:off x="1592263" y="1836738"/>
          <a:ext cx="66452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3187440" imgH="495000" progId="Equation.3">
                  <p:embed/>
                </p:oleObj>
              </mc:Choice>
              <mc:Fallback>
                <p:oleObj name="Ecuación" r:id="rId6" imgW="3187440" imgH="4950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1836738"/>
                        <a:ext cx="6645275" cy="103346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14" y="3932438"/>
            <a:ext cx="7658100" cy="2752725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072002" y="4464668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440614" y="5314071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</p:spTree>
    <p:extLst>
      <p:ext uri="{BB962C8B-B14F-4D97-AF65-F5344CB8AC3E}">
        <p14:creationId xmlns:p14="http://schemas.microsoft.com/office/powerpoint/2010/main" val="8069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67544" y="2243013"/>
                <a:ext cx="8676456" cy="26366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h) P( |X – 60| ≤ 2*10) =P( |X – 60| ≤ 20)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De la definición |x |&lt; a  si y solo si  –a &lt; x &lt; a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P(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≤  X - 60  ≤ 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≤  X ≤ 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≤  Z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Z  ≤</a:t>
                </a:r>
                <a14:m>
                  <m:oMath xmlns:m="http://schemas.openxmlformats.org/officeDocument/2006/math">
                    <m:r>
                      <a:rPr kumimoji="0" lang="es-CO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0.9545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243013"/>
                <a:ext cx="8676456" cy="2636619"/>
              </a:xfrm>
              <a:prstGeom prst="rect">
                <a:avLst/>
              </a:prstGeom>
              <a:blipFill>
                <a:blip r:embed="rId5"/>
                <a:stretch>
                  <a:fillRect l="-492" t="-2778" b="-50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78314"/>
              </p:ext>
            </p:extLst>
          </p:nvPr>
        </p:nvGraphicFramePr>
        <p:xfrm>
          <a:off x="4660920" y="1394986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20" y="1394986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976" y="4145940"/>
            <a:ext cx="4509745" cy="24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1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10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70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30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6"/>
          <p:cNvSpPr>
            <a:spLocks noChangeArrowheads="1"/>
          </p:cNvSpPr>
          <p:nvPr/>
        </p:nvSpPr>
        <p:spPr bwMode="auto">
          <a:xfrm>
            <a:off x="495763" y="3040714"/>
            <a:ext cx="86764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i) P( |X – 60| ≥ 20) = 1 - P( |X – 60| ≤ 20)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 1 - 0.9545 = 0.0455</a:t>
            </a:r>
          </a:p>
        </p:txBody>
      </p:sp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451061"/>
              </p:ext>
            </p:extLst>
          </p:nvPr>
        </p:nvGraphicFramePr>
        <p:xfrm>
          <a:off x="4243388" y="1525588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457200" imgH="253800" progId="Equation.3">
                  <p:embed/>
                </p:oleObj>
              </mc:Choice>
              <mc:Fallback>
                <p:oleObj name="Ecuación" r:id="rId5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388" y="1525588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928" y="3739686"/>
            <a:ext cx="4957150" cy="281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4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altLang="es-CO" b="1" dirty="0">
                <a:solidFill>
                  <a:srgbClr val="0070C0"/>
                </a:solidFill>
              </a:rPr>
              <a:t>Definición de v. a. continua</a:t>
            </a:r>
            <a:endParaRPr lang="es-ES_tradnl" altLang="es-CO" b="1" dirty="0">
              <a:solidFill>
                <a:srgbClr val="0070C0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11560" y="1444625"/>
            <a:ext cx="7593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Ejemplo:</a:t>
            </a:r>
            <a:r>
              <a:rPr lang="es-CO" altLang="es-CO" dirty="0">
                <a:latin typeface="Times New Roman" panose="02020603050405020304" pitchFamily="18" charset="0"/>
              </a:rPr>
              <a:t>  El peso en kg, de uno de mis estudiantes de Estadística en un semestre cualquiera tomado al azar puede tomar valores entre 42.0 y 92.0 </a:t>
            </a:r>
            <a:r>
              <a:rPr lang="es-CO" altLang="es-CO" dirty="0" err="1">
                <a:latin typeface="Times New Roman" panose="02020603050405020304" pitchFamily="18" charset="0"/>
              </a:rPr>
              <a:t>kgs</a:t>
            </a:r>
            <a:r>
              <a:rPr lang="es-CO" altLang="es-CO" dirty="0">
                <a:latin typeface="Times New Roman" panose="02020603050405020304" pitchFamily="18" charset="0"/>
              </a:rPr>
              <a:t> es una variable aleatoria continua. Esto es X toma valores en el intervalo [42.0, 92.0]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Gráfico 5"/>
              <p:cNvGraphicFramePr/>
              <p:nvPr>
                <p:extLst>
                  <p:ext uri="{D42A27DB-BD31-4B8C-83A1-F6EECF244321}">
                    <p14:modId xmlns:p14="http://schemas.microsoft.com/office/powerpoint/2010/main" val="607407502"/>
                  </p:ext>
                </p:extLst>
              </p:nvPr>
            </p:nvGraphicFramePr>
            <p:xfrm>
              <a:off x="2122066" y="2924944"/>
              <a:ext cx="5186238" cy="30963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Gráfico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2066" y="2924944"/>
                <a:ext cx="5186238" cy="30963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5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# de puntuaciones de los opositores, 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84" y="1007753"/>
                <a:ext cx="8144073" cy="757130"/>
              </a:xfrm>
              <a:prstGeom prst="rect">
                <a:avLst/>
              </a:prstGeom>
              <a:blipFill>
                <a:blip r:embed="rId4"/>
                <a:stretch>
                  <a:fillRect l="-524" t="-10400" b="-17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445386" y="2249706"/>
                <a:ext cx="8144073" cy="1750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j)  Número de opositores que obtuvieron </a:t>
                </a:r>
                <a:r>
                  <a:rPr kumimoji="0" lang="es-CO" sz="24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almenos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70 puntos.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P(X ≥ 70) =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𝟕𝟎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P(Z ≥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1 - P(Z ≤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1 – 0.8413 = 0.1587</a:t>
                </a: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386" y="2249706"/>
                <a:ext cx="8144073" cy="1750223"/>
              </a:xfrm>
              <a:prstGeom prst="rect">
                <a:avLst/>
              </a:prstGeom>
              <a:blipFill>
                <a:blip r:embed="rId5"/>
                <a:stretch>
                  <a:fillRect l="-1123" t="-4530" b="-76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869773"/>
              </p:ext>
            </p:extLst>
          </p:nvPr>
        </p:nvGraphicFramePr>
        <p:xfrm>
          <a:off x="4241800" y="1439863"/>
          <a:ext cx="15906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6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1439863"/>
                        <a:ext cx="1590675" cy="8874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09" y="4057365"/>
            <a:ext cx="8172450" cy="1743075"/>
          </a:xfrm>
          <a:prstGeom prst="rect">
            <a:avLst/>
          </a:prstGeom>
        </p:spPr>
      </p:pic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1216018" y="4323026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61585" y="4928902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1733382" y="5959448"/>
            <a:ext cx="8144073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j) E(X) = N*p = 200 * 0.1587 = 31,74 ≈ 32</a:t>
            </a:r>
          </a:p>
        </p:txBody>
      </p:sp>
    </p:spTree>
    <p:extLst>
      <p:ext uri="{BB962C8B-B14F-4D97-AF65-F5344CB8AC3E}">
        <p14:creationId xmlns:p14="http://schemas.microsoft.com/office/powerpoint/2010/main" val="402867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90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07975" y="1438675"/>
                <a:ext cx="8144073" cy="1200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Una agencia ofrece un premio entre los distribuidores si venden 320 o más paquetes de viajes por día (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). Sabiendo que el número de paquetes de viajes vendidos al día por los distribuidores A y B siguen una ley normal de la forma siguiente: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1438675"/>
                <a:ext cx="8144073" cy="1200329"/>
              </a:xfrm>
              <a:prstGeom prst="rect">
                <a:avLst/>
              </a:prstGeom>
              <a:blipFill>
                <a:blip r:embed="rId3"/>
                <a:stretch>
                  <a:fillRect l="-823" t="-5076" b="-86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188684"/>
                  </p:ext>
                </p:extLst>
              </p:nvPr>
            </p:nvGraphicFramePr>
            <p:xfrm>
              <a:off x="1331640" y="2746039"/>
              <a:ext cx="6096000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753685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671176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18365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>
                              <a:solidFill>
                                <a:srgbClr val="C00000"/>
                              </a:solidFill>
                            </a:rPr>
                            <a:t>Distribuidor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CO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s-CO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CO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s-CO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729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/>
                            <a:t>290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/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1409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6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2188684"/>
                  </p:ext>
                </p:extLst>
              </p:nvPr>
            </p:nvGraphicFramePr>
            <p:xfrm>
              <a:off x="1331640" y="2746039"/>
              <a:ext cx="6096000" cy="1188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753685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2671176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183658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>
                              <a:solidFill>
                                <a:srgbClr val="C00000"/>
                              </a:solidFill>
                            </a:rPr>
                            <a:t>Distribuidor</a:t>
                          </a:r>
                          <a:endParaRPr lang="es-CO" sz="20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4"/>
                          <a:stretch>
                            <a:fillRect l="-100601" t="-7692" r="-101502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7692" r="-1198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7291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/>
                            <a:t>A</a:t>
                          </a:r>
                          <a:endParaRPr lang="es-CO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/>
                            <a:t>290</a:t>
                          </a:r>
                          <a:endParaRPr lang="es-CO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/>
                            <a:t>20</a:t>
                          </a:r>
                          <a:endParaRPr lang="es-CO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14090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/>
                            <a:t>B</a:t>
                          </a:r>
                          <a:endParaRPr lang="es-CO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/>
                            <a:t>300</a:t>
                          </a:r>
                          <a:endParaRPr lang="es-CO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000" b="1" dirty="0" smtClean="0"/>
                            <a:t>10</a:t>
                          </a:r>
                          <a:endParaRPr lang="es-CO" sz="20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63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747192" y="4257680"/>
            <a:ext cx="814407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 pide: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a)  Porcentaje de los días que obtendrá premio el distribuidor A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b)  Porcentaje de los días que obtendrá premio el distribuidor B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c)  A qué distribuidor beneficia la decisión de la agencia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d)  Si se asocian los dos distribuidores, ¿qué porcentaje de días obtendrían premio?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902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03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204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607975" y="1255568"/>
            <a:ext cx="8144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 pide: a)  Porcentaje de los días que obtendrá premio el distribuidor A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619226" y="1718305"/>
                <a:ext cx="8144073" cy="1261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“número de paquetes de viajes vendidos por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al día”, la variable aleatoria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𝟐𝟗𝟎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El porcentaje de los días que obtendrá premio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será el correspondiente a la probabilidad:</a:t>
                </a:r>
                <a:endParaRPr kumimoji="0" lang="es-CO" alt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226" y="1718305"/>
                <a:ext cx="8144073" cy="1261884"/>
              </a:xfrm>
              <a:prstGeom prst="rect">
                <a:avLst/>
              </a:prstGeom>
              <a:blipFill>
                <a:blip r:embed="rId3"/>
                <a:stretch>
                  <a:fillRect l="-823" t="-4831" r="-749" b="-82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6"/>
              <p:cNvSpPr>
                <a:spLocks noChangeArrowheads="1"/>
              </p:cNvSpPr>
              <p:nvPr/>
            </p:nvSpPr>
            <p:spPr bwMode="auto">
              <a:xfrm>
                <a:off x="607975" y="3187715"/>
                <a:ext cx="3432289" cy="2428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A) P(X ≥ 320) =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𝟑𝟐𝟎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0.06681,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es decir, el 6,68% de los días obtendrá premio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3187715"/>
                <a:ext cx="3432289" cy="2428101"/>
              </a:xfrm>
              <a:prstGeom prst="rect">
                <a:avLst/>
              </a:prstGeom>
              <a:blipFill>
                <a:blip r:embed="rId4"/>
                <a:stretch>
                  <a:fillRect l="-1954" t="-2261" r="-1776" b="-42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110" y="3278568"/>
            <a:ext cx="4572405" cy="2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406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7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607975" y="1255568"/>
            <a:ext cx="81440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 pide: b)  Porcentaje de los días que obtendrá premio el distribuidor </a:t>
            </a:r>
            <a:r>
              <a:rPr kumimoji="0" lang="es-CO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B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619226" y="1718305"/>
                <a:ext cx="8144073" cy="1261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“número de paquetes de viajes vendidos por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al día”, la variable aleatoria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El porcentaje de los días que obtendrá premio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será el correspondiente a la probabilidad:</a:t>
                </a:r>
                <a:endParaRPr kumimoji="0" lang="es-CO" alt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226" y="1718305"/>
                <a:ext cx="8144073" cy="1261884"/>
              </a:xfrm>
              <a:prstGeom prst="rect">
                <a:avLst/>
              </a:prstGeom>
              <a:blipFill>
                <a:blip r:embed="rId3"/>
                <a:stretch>
                  <a:fillRect l="-823" t="-4831" r="-749" b="-82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6"/>
              <p:cNvSpPr>
                <a:spLocks noChangeArrowheads="1"/>
              </p:cNvSpPr>
              <p:nvPr/>
            </p:nvSpPr>
            <p:spPr bwMode="auto">
              <a:xfrm>
                <a:off x="607975" y="3187715"/>
                <a:ext cx="3432289" cy="2428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B) P(Y ≥ 320) =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𝟑𝟐𝟎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𝟑𝟎𝟎</m:t>
                        </m:r>
                      </m:num>
                      <m:den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0.02275,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es decir, el 2,26% de los días obtendrá premio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3187715"/>
                <a:ext cx="3432289" cy="2428101"/>
              </a:xfrm>
              <a:prstGeom prst="rect">
                <a:avLst/>
              </a:prstGeom>
              <a:blipFill>
                <a:blip r:embed="rId4"/>
                <a:stretch>
                  <a:fillRect l="-1954" t="-2261" r="-1776" b="-42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133" y="3273007"/>
            <a:ext cx="4578706" cy="2257516"/>
          </a:xfrm>
          <a:prstGeom prst="rect">
            <a:avLst/>
          </a:prstGeom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495766" y="5802998"/>
            <a:ext cx="8144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C) </a:t>
            </a:r>
            <a:r>
              <a:rPr kumimoji="0" lang="es-CO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De los apartados anteriores se observa que el distribuidor A resulta beneficiado con la decisión de la agencia</a:t>
            </a: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406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7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208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607975" y="1117069"/>
            <a:ext cx="8144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 pide: d)  Si se asocian los dos distribuidores, ¿qué porcentaje de días obtendrían premio?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6"/>
              <p:cNvSpPr>
                <a:spLocks noChangeArrowheads="1"/>
              </p:cNvSpPr>
              <p:nvPr/>
            </p:nvSpPr>
            <p:spPr bwMode="auto">
              <a:xfrm>
                <a:off x="619226" y="1614206"/>
                <a:ext cx="8144073" cy="14700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Sabemos que: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𝟐𝟗𝟎</m:t>
                        </m:r>
                        <m: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</m:e>
                    </m:d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Si se juntan, esto es,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𝟐𝟗𝟎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kumimoji="0" lang="es-CO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0" lang="es-CO" sz="2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sz="20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𝟐𝟎</m:t>
                            </m:r>
                          </m:e>
                          <m:sup>
                            <m:r>
                              <a:rPr kumimoji="0" lang="es-CO" sz="20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0" lang="es-CO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0" lang="es-CO" sz="20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sz="20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kumimoji="0" lang="es-CO" sz="20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𝟐𝟐</m:t>
                    </m:r>
                    <m:r>
                      <a:rPr kumimoji="0" lang="es-CO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alt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226" y="1614206"/>
                <a:ext cx="8144073" cy="1470082"/>
              </a:xfrm>
              <a:prstGeom prst="rect">
                <a:avLst/>
              </a:prstGeom>
              <a:blipFill>
                <a:blip r:embed="rId3"/>
                <a:stretch>
                  <a:fillRect l="-225" t="-41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6"/>
              <p:cNvSpPr>
                <a:spLocks noChangeArrowheads="1"/>
              </p:cNvSpPr>
              <p:nvPr/>
            </p:nvSpPr>
            <p:spPr bwMode="auto">
              <a:xfrm>
                <a:off x="607975" y="3046715"/>
                <a:ext cx="3432289" cy="2710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D) P(X+Y ≥ 320) =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𝟑𝟐𝟎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𝟓𝟗𝟎</m:t>
                        </m:r>
                      </m:num>
                      <m:den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𝟐𝟐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1,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es decir, el 100% de los días obtendrá premio el distribuidor </a:t>
                </a:r>
                <a:r>
                  <a:rPr kumimoji="0" 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A y B si se juntan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3046715"/>
                <a:ext cx="3432289" cy="2710101"/>
              </a:xfrm>
              <a:prstGeom prst="rect">
                <a:avLst/>
              </a:prstGeom>
              <a:blipFill>
                <a:blip r:embed="rId4"/>
                <a:stretch>
                  <a:fillRect l="-1954" t="-2027" b="-38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980" y="3084288"/>
            <a:ext cx="4817068" cy="23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507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108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28555" y="980728"/>
            <a:ext cx="8144073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La utilización de la tarjeta VISA en operaciones comerciales, en la población de una gran ciudad, sigue en porcentajes una distribución normal de media 4,5 y desviación típica 0,5.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Se pide calcular las siguientes probabilidades: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a)  Que un ciudadano tomado al azar utilice la tarjeta más del 5% en sus operaciones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b)  Tanto por ciento de la ciudad que utiliza la tarjeta menos del 3,75%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c)  Porcentaje de operaciones con tarjeta que utiliza el 20% más alto de la población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d)  Porcentaje de operaciones con tarjeta que utiliza el 10% más bajo de la población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e)  Porcentaje de operaciones del 80% más próximo a la media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1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2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7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3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98116" y="1120482"/>
                <a:ext cx="8144073" cy="1495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La variable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"porcentaje del número de operaciones con VISA" sigue una distribución normal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16" y="1120482"/>
                <a:ext cx="8144073" cy="1495794"/>
              </a:xfrm>
              <a:prstGeom prst="rect">
                <a:avLst/>
              </a:prstGeom>
              <a:blipFill>
                <a:blip r:embed="rId4"/>
                <a:stretch>
                  <a:fillRect l="-1123" t="-5306" r="-157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570090" y="2926519"/>
                <a:ext cx="5078797" cy="3307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a) Que un ciudadano tomado al azar utilice la tarjeta más del 5% en sus operaciones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P(X ≥ 5)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 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0.15866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90" y="2926519"/>
                <a:ext cx="5078797" cy="3307444"/>
              </a:xfrm>
              <a:prstGeom prst="rect">
                <a:avLst/>
              </a:prstGeom>
              <a:blipFill>
                <a:blip r:embed="rId5"/>
                <a:stretch>
                  <a:fillRect l="-1921" t="-20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743078"/>
              </p:ext>
            </p:extLst>
          </p:nvPr>
        </p:nvGraphicFramePr>
        <p:xfrm>
          <a:off x="2627784" y="1947486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47486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2070950"/>
            <a:ext cx="34956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1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103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404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605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98116" y="1120482"/>
                <a:ext cx="8144073" cy="1495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La variable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"porcentaje del número de operaciones con VISA" sigue una distribución normal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16" y="1120482"/>
                <a:ext cx="8144073" cy="1495794"/>
              </a:xfrm>
              <a:prstGeom prst="rect">
                <a:avLst/>
              </a:prstGeom>
              <a:blipFill>
                <a:blip r:embed="rId4"/>
                <a:stretch>
                  <a:fillRect l="-1123" t="-5306" r="-157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570090" y="2926519"/>
                <a:ext cx="5078797" cy="33074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b)  Tanto por ciento de la ciudad que utiliza la tarjeta menos del 3,75%.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P(X ≤ 3.75)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𝟕𝟓</m:t>
                        </m:r>
                        <m:r>
                          <a:rPr kumimoji="0" lang="es-CO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≤ -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1.5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0.06681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0090" y="2926519"/>
                <a:ext cx="5078797" cy="3307444"/>
              </a:xfrm>
              <a:prstGeom prst="rect">
                <a:avLst/>
              </a:prstGeom>
              <a:blipFill>
                <a:blip r:embed="rId5"/>
                <a:stretch>
                  <a:fillRect l="-1921" t="-20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743078"/>
              </p:ext>
            </p:extLst>
          </p:nvPr>
        </p:nvGraphicFramePr>
        <p:xfrm>
          <a:off x="2627784" y="1947486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947486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039" y="1947486"/>
            <a:ext cx="3486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1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60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3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404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905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905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La variable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"porcentaje del número de operaciones con VISA" sigue una distribución normal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blipFill>
                <a:blip r:embed="rId4"/>
                <a:stretch>
                  <a:fillRect l="-749" t="-52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541975" y="2500174"/>
                <a:ext cx="4793998" cy="4287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c)  Porcentaje de operaciones con tarjeta que utiliza el 20% más alto de la población.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"número de operaciones con tarjeta del 20% más alto de la población"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P(X 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0.20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s-CO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s-CO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P(Z 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0.20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s-CO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s-CO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0.84162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975" y="2500174"/>
                <a:ext cx="4793998" cy="4287584"/>
              </a:xfrm>
              <a:prstGeom prst="rect">
                <a:avLst/>
              </a:prstGeom>
              <a:blipFill>
                <a:blip r:embed="rId5"/>
                <a:stretch>
                  <a:fillRect l="-1399" t="-996" r="-10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82138"/>
              </p:ext>
            </p:extLst>
          </p:nvPr>
        </p:nvGraphicFramePr>
        <p:xfrm>
          <a:off x="2666206" y="1648079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206" y="1648079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266487"/>
              </p:ext>
            </p:extLst>
          </p:nvPr>
        </p:nvGraphicFramePr>
        <p:xfrm>
          <a:off x="511597" y="5775717"/>
          <a:ext cx="45529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2184120" imgH="228600" progId="Equation.3">
                  <p:embed/>
                </p:oleObj>
              </mc:Choice>
              <mc:Fallback>
                <p:oleObj name="Ecuación" r:id="rId8" imgW="2184120" imgH="228600" progId="Equation.3">
                  <p:embed/>
                  <p:pic>
                    <p:nvPicPr>
                      <p:cNvPr id="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597" y="5775717"/>
                        <a:ext cx="4552950" cy="477838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981255"/>
              </p:ext>
            </p:extLst>
          </p:nvPr>
        </p:nvGraphicFramePr>
        <p:xfrm>
          <a:off x="1846263" y="6281738"/>
          <a:ext cx="15605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0" imgW="749160" imgH="228600" progId="Equation.3">
                  <p:embed/>
                </p:oleObj>
              </mc:Choice>
              <mc:Fallback>
                <p:oleObj name="Ecuación" r:id="rId10" imgW="749160" imgH="228600" progId="Equation.3">
                  <p:embed/>
                  <p:pic>
                    <p:nvPicPr>
                      <p:cNvPr id="1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6281738"/>
                        <a:ext cx="1560512" cy="47783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6024" y="1692723"/>
            <a:ext cx="3467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1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603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404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005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106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307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807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307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La variable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"porcentaje del número de operaciones con VISA" sigue una distribución normal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blipFill>
                <a:blip r:embed="rId4"/>
                <a:stretch>
                  <a:fillRect l="-749" t="-52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509898" y="3324238"/>
                <a:ext cx="4793998" cy="2622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c) Porcentaje de operaciones con tarjeta que utiliza el 10% más bajo de la población.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"número de operaciones con tarjeta del 10% más bajo de la población"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P(X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0.10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898" y="3324238"/>
                <a:ext cx="4793998" cy="2622256"/>
              </a:xfrm>
              <a:prstGeom prst="rect">
                <a:avLst/>
              </a:prstGeom>
              <a:blipFill>
                <a:blip r:embed="rId5"/>
                <a:stretch>
                  <a:fillRect l="-1399" t="-1860" r="-5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82138"/>
              </p:ext>
            </p:extLst>
          </p:nvPr>
        </p:nvGraphicFramePr>
        <p:xfrm>
          <a:off x="2666206" y="1648079"/>
          <a:ext cx="148113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6" imgW="457200" imgH="253800" progId="Equation.3">
                  <p:embed/>
                </p:oleObj>
              </mc:Choice>
              <mc:Fallback>
                <p:oleObj name="Ecuación" r:id="rId6" imgW="457200" imgH="253800" progId="Equation.3">
                  <p:embed/>
                  <p:pic>
                    <p:nvPicPr>
                      <p:cNvPr id="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206" y="1648079"/>
                        <a:ext cx="1481137" cy="823912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320574"/>
              </p:ext>
            </p:extLst>
          </p:nvPr>
        </p:nvGraphicFramePr>
        <p:xfrm>
          <a:off x="1631950" y="5468938"/>
          <a:ext cx="1533525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8" imgW="736560" imgH="228600" progId="Equation.3">
                  <p:embed/>
                </p:oleObj>
              </mc:Choice>
              <mc:Fallback>
                <p:oleObj name="Ecuación" r:id="rId8" imgW="736560" imgH="228600" progId="Equation.3">
                  <p:embed/>
                  <p:pic>
                    <p:nvPicPr>
                      <p:cNvPr id="1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5468938"/>
                        <a:ext cx="1533525" cy="47783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50195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8152" y="1745035"/>
            <a:ext cx="34671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1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1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02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603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404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904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altLang="es-CO" b="1" dirty="0">
                <a:solidFill>
                  <a:srgbClr val="0070C0"/>
                </a:solidFill>
              </a:rPr>
              <a:t>Función de Densidad de Probabilidad (</a:t>
            </a:r>
            <a:r>
              <a:rPr lang="es-CO" altLang="es-CO" b="1" dirty="0" err="1">
                <a:solidFill>
                  <a:srgbClr val="0070C0"/>
                </a:solidFill>
              </a:rPr>
              <a:t>f.d.p</a:t>
            </a:r>
            <a:r>
              <a:rPr lang="es-CO" altLang="es-CO" b="1" dirty="0">
                <a:solidFill>
                  <a:srgbClr val="0070C0"/>
                </a:solidFill>
              </a:rPr>
              <a:t>):  f(x)</a:t>
            </a:r>
            <a:endParaRPr lang="es-ES_tradnl" altLang="es-CO" b="1" dirty="0">
              <a:solidFill>
                <a:srgbClr val="0070C0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11560" y="1444625"/>
            <a:ext cx="759301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Toda variable aleatoria continua X</a:t>
            </a:r>
            <a:r>
              <a:rPr lang="es-CO" altLang="es-CO" dirty="0">
                <a:latin typeface="Times New Roman" panose="02020603050405020304" pitchFamily="18" charset="0"/>
              </a:rPr>
              <a:t> tiene asociada una función densidad de probabilidad denotada por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f(x)</a:t>
            </a:r>
            <a:r>
              <a:rPr lang="es-CO" altLang="es-CO" dirty="0">
                <a:latin typeface="Times New Roman" panose="02020603050405020304" pitchFamily="18" charset="0"/>
              </a:rPr>
              <a:t>, para x en el intervalo (a, b), (a, b], [a, b), [a, b]. El polígono de frecuencias hace las veces de </a:t>
            </a:r>
            <a:r>
              <a:rPr lang="es-CO" altLang="es-CO" dirty="0">
                <a:solidFill>
                  <a:srgbClr val="0070C0"/>
                </a:solidFill>
              </a:rPr>
              <a:t>f(x)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p:pic>
        <p:nvPicPr>
          <p:cNvPr id="5" name="Picture 19" descr="dens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6"/>
            <a:ext cx="3368675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curvado 8"/>
          <p:cNvCxnSpPr/>
          <p:nvPr/>
        </p:nvCxnSpPr>
        <p:spPr>
          <a:xfrm flipV="1">
            <a:off x="3131840" y="2780928"/>
            <a:ext cx="1894979" cy="1512169"/>
          </a:xfrm>
          <a:prstGeom prst="curvedConnector3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5015985" y="2587625"/>
            <a:ext cx="76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dirty="0">
                <a:solidFill>
                  <a:srgbClr val="0070C0"/>
                </a:solidFill>
              </a:rPr>
              <a:t>f(x)</a:t>
            </a:r>
            <a:endParaRPr lang="es-CO" dirty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427610" y="3011761"/>
            <a:ext cx="39803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Supongamos que la variable aleatoria continua X</a:t>
            </a:r>
            <a:r>
              <a:rPr lang="es-CO" altLang="es-CO" dirty="0">
                <a:latin typeface="Times New Roman" panose="02020603050405020304" pitchFamily="18" charset="0"/>
              </a:rPr>
              <a:t> tiene asociada una función densidad de probabilidad denotada por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f(x)</a:t>
            </a:r>
            <a:r>
              <a:rPr lang="es-CO" altLang="es-CO" dirty="0">
                <a:latin typeface="Times New Roman" panose="02020603050405020304" pitchFamily="18" charset="0"/>
              </a:rPr>
              <a:t>, para x en el intervalo [a, b]. Se cumple que: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484465" y="4567571"/>
            <a:ext cx="39803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(i) f(x) ≥ 0</a:t>
            </a:r>
            <a:r>
              <a:rPr lang="es-CO" altLang="es-CO" dirty="0">
                <a:latin typeface="Times New Roman" panose="02020603050405020304" pitchFamily="18" charset="0"/>
              </a:rPr>
              <a:t>, para todo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484464" y="5015385"/>
            <a:ext cx="663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(ii)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076149" y="4949998"/>
                <a:ext cx="1717906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49" y="4949998"/>
                <a:ext cx="1717906" cy="612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148063" y="5739375"/>
                <a:ext cx="2800767" cy="633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3" y="5739375"/>
                <a:ext cx="2800767" cy="633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499758" y="5895237"/>
            <a:ext cx="663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(3i)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8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10" grpId="0"/>
      <p:bldP spid="11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La variable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"porcentaje del número de operaciones con VISA" sigue una distribución normal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blipFill>
                <a:blip r:embed="rId3"/>
                <a:stretch>
                  <a:fillRect l="-749" t="-52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612667" y="1977402"/>
                <a:ext cx="4793998" cy="48776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e)  Porcentaje de operaciones del 80% más próximo a la media es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P(a≤  X ≤  b) = 0.8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P(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≤ Z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0.8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 pueden tomar a y b tal que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P(Z ≥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0.1, entonces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1.28155, luego b = 5.14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P(Z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0.1, entonces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-1.28155, luego a = 3.859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667" y="1977402"/>
                <a:ext cx="4793998" cy="4877617"/>
              </a:xfrm>
              <a:prstGeom prst="rect">
                <a:avLst/>
              </a:prstGeom>
              <a:blipFill>
                <a:blip r:embed="rId4"/>
                <a:stretch>
                  <a:fillRect l="-1399" t="-7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221" y="1592634"/>
            <a:ext cx="34480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6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1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6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8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6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La variable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"porcentaje del número de operaciones con VISA" sigue una distribución normal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179" y="965622"/>
                <a:ext cx="8144073" cy="1052596"/>
              </a:xfrm>
              <a:prstGeom prst="rect">
                <a:avLst/>
              </a:prstGeom>
              <a:blipFill>
                <a:blip r:embed="rId3"/>
                <a:stretch>
                  <a:fillRect l="-749" t="-52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612667" y="2197141"/>
                <a:ext cx="4793998" cy="4438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e)  Porcentaje de operaciones del 80% más próximo a la media es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P(a≤  X ≤  b) = 0.8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 pueden tomar a y b tal que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P(X ≥ 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0.1, luego b = 5.14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P(Z ≤ 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 = 0.1, luego a = 3.859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667" y="2197141"/>
                <a:ext cx="4793998" cy="4438138"/>
              </a:xfrm>
              <a:prstGeom prst="rect">
                <a:avLst/>
              </a:prstGeom>
              <a:blipFill>
                <a:blip r:embed="rId4"/>
                <a:stretch>
                  <a:fillRect l="-1399" t="-9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152" y="1745035"/>
            <a:ext cx="34671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7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6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7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7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920425" y="2204864"/>
            <a:ext cx="756084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6000" b="1" dirty="0">
                <a:solidFill>
                  <a:srgbClr val="0070C0"/>
                </a:solidFill>
              </a:rPr>
              <a:t>Gran Aplicación de la Distribución Normal: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r>
              <a:rPr lang="es-ES_tradnl" altLang="es-CO" sz="6000" b="1" dirty="0">
                <a:solidFill>
                  <a:srgbClr val="0070C0"/>
                </a:solidFill>
              </a:rPr>
              <a:t>Muestreo de Medias, es decir, calcular probabilidad</a:t>
            </a:r>
            <a:endParaRPr lang="es-CO" sz="6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3450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Distribución Normal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 l="-726" b="-213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73391" y="1309161"/>
                <a:ext cx="8144073" cy="25698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Supondremos ahora que tenemos una población que denotaremos con la letra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la cual sigue una distribución normal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De la población observaremos una muestra aleatoria que notaremos por: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es decir, que cada elemento de la muestra también es una variable aleatoria normal con media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es-CO" sz="2000" dirty="0">
                        <a:solidFill>
                          <a:srgbClr val="0070C0"/>
                        </a:solidFill>
                      </a:rPr>
                      <m:t>μ</m:t>
                    </m:r>
                    <m:r>
                      <m:rPr>
                        <m:nor/>
                      </m:rPr>
                      <a:rPr lang="es-CO" altLang="es-CO" sz="2000" b="1" i="0" dirty="0" smtClean="0">
                        <a:solidFill>
                          <a:srgbClr val="0070C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varianza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es-CO" sz="2000" dirty="0">
                        <a:solidFill>
                          <a:srgbClr val="0070C0"/>
                        </a:solidFill>
                      </a:rPr>
                      <m:t>σ</m:t>
                    </m:r>
                    <m:r>
                      <m:rPr>
                        <m:nor/>
                      </m:rPr>
                      <a:rPr lang="es-CO" altLang="es-CO" sz="2000" baseline="30000" dirty="0">
                        <a:solidFill>
                          <a:srgbClr val="0070C0"/>
                        </a:solidFill>
                      </a:rPr>
                      <m:t>2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lo cual notaremos por:</a:t>
                </a:r>
                <a:endParaRPr kumimoji="0" lang="es-CO" altLang="es-CO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altLang="es-CO" sz="2000" dirty="0">
                            <a:solidFill>
                              <a:srgbClr val="0070C0"/>
                            </a:solidFill>
                          </a:rPr>
                          <m:t>μ</m:t>
                        </m:r>
                        <m:r>
                          <m:rPr>
                            <m:nor/>
                          </m:rPr>
                          <a:rPr lang="el-GR" altLang="es-CO" sz="2000" dirty="0">
                            <a:solidFill>
                              <a:srgbClr val="0070C0"/>
                            </a:solidFill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l-GR" altLang="es-CO" sz="2000" dirty="0">
                            <a:solidFill>
                              <a:srgbClr val="0070C0"/>
                            </a:solidFill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s-CO" altLang="es-CO" sz="2000" baseline="30000" dirty="0">
                            <a:solidFill>
                              <a:srgbClr val="0070C0"/>
                            </a:solidFill>
                          </a:rPr>
                          <m:t>2</m:t>
                        </m:r>
                      </m:e>
                    </m:d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391" y="1309161"/>
                <a:ext cx="8144073" cy="2569871"/>
              </a:xfrm>
              <a:prstGeom prst="rect">
                <a:avLst/>
              </a:prstGeom>
              <a:blipFill>
                <a:blip r:embed="rId4"/>
                <a:stretch>
                  <a:fillRect l="-749" t="-2138" r="-1497" b="-40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4046683"/>
                <a:ext cx="7996473" cy="2280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Definimos la media de la muestra de la siguiente forma: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s-CO" altLang="es-CO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s-CO" altLang="es-CO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kumimoji="0" lang="es-CO" altLang="es-CO" sz="24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s-CO" altLang="es-CO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s-CO" altLang="es-CO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kumimoji="0" lang="es-CO" altLang="es-CO" sz="24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s-CO" altLang="es-CO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s-CO" altLang="es-CO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s-CO" alt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…</m:t>
                        </m:r>
                        <m:r>
                          <m:rPr>
                            <m:nor/>
                          </m:rPr>
                          <a:rPr kumimoji="0" lang="es-CO" altLang="es-CO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s-CO" altLang="es-CO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s-CO" alt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kumimoji="0" lang="es-CO" alt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  también es una variable aleatoria continua que tiene distribución: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4046683"/>
                <a:ext cx="7996473" cy="2280368"/>
              </a:xfrm>
              <a:prstGeom prst="rect">
                <a:avLst/>
              </a:prstGeom>
              <a:blipFill>
                <a:blip r:embed="rId5"/>
                <a:stretch>
                  <a:fillRect l="-839" t="-24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4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2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4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7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DC13-9D90-F440-A037-EED2052F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739EF1E5-F849-03F3-279E-6B5BF9A05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Distribución Normal Estándar N(</a:t>
            </a:r>
            <a:r>
              <a:rPr lang="es-CO" altLang="es-CO" sz="3600" b="1" dirty="0">
                <a:solidFill>
                  <a:srgbClr val="0070C0"/>
                </a:solidFill>
              </a:rPr>
              <a:t>0,1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CDA67149-C8A6-F938-2C31-BCB5BF46B0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8D5F2A5E-6C96-949B-A62F-7C6C80DF2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963183"/>
            <a:ext cx="8144073" cy="5706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Los puntajes acumulados de los estudiantes de Estadística se distribuyen aproximadamente en forma normal, con media de 800 puntos y desviación estándar de 40 puntos. Encuentre la probabilidad de que si se selecciona un estudiante al azar: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A. Tenga un calificación de menos de 775 puntos.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B. Tenga un calificación de menos de 850 puntos.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C. Tenga un calificación entre 775 y 800 puntos.</a:t>
            </a:r>
            <a:endParaRPr kumimoji="0" lang="es-CO" altLang="es-CO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7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47192" y="1988840"/>
            <a:ext cx="8144073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Una empresa eléctrica fabrica focos que tienen una duración que se distribuye aproximadamente en forma normal, con media de 800 horas y desviación estándar de 40 horas. Encuentre la probabilidad de que una muestra aleatoria de 16 focos tenga una vida promedio de menos de 775 horas</a:t>
            </a:r>
            <a:endParaRPr kumimoji="0" lang="es-CO" altLang="es-CO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O" altLang="es-CO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altLang="es-CO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s-CO" altLang="es-CO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altLang="es-CO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 t="-962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1371222"/>
                <a:ext cx="8144073" cy="61406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4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0" lang="es-CO" sz="24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𝟕𝟕𝟓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comprendes es que: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kumimoji="0" lang="es-CO" altLang="es-CO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O" altLang="es-CO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𝟖𝟎𝟎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es decir,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𝟖𝟎𝟎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s-CO" altLang="es-CO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altLang="es-CO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kumimoji="0" lang="es-CO" altLang="es-CO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altLang="es-CO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 el Cambio a Z es: 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altLang="es-CO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kumimoji="0" lang="es-CO" altLang="es-CO" sz="2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𝟏𝟔</m:t>
                            </m:r>
                          </m:e>
                        </m:rad>
                      </m:den>
                    </m:f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𝟒𝟎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1371222"/>
                <a:ext cx="8144073" cy="6140655"/>
              </a:xfrm>
              <a:prstGeom prst="rect">
                <a:avLst/>
              </a:prstGeom>
              <a:blipFill>
                <a:blip r:embed="rId4"/>
                <a:stretch>
                  <a:fillRect l="-1198" t="-22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7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1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2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8" y="4562986"/>
            <a:ext cx="7658100" cy="202882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187624" y="4524834"/>
            <a:ext cx="547670" cy="2105127"/>
          </a:xfrm>
          <a:prstGeom prst="rect">
            <a:avLst/>
          </a:prstGeom>
          <a:solidFill>
            <a:srgbClr val="FF00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454918" y="5229200"/>
            <a:ext cx="4968875" cy="203160"/>
          </a:xfrm>
          <a:prstGeom prst="rect">
            <a:avLst/>
          </a:prstGeom>
          <a:solidFill>
            <a:srgbClr val="99CC00">
              <a:alpha val="3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607975" y="1318733"/>
                <a:ext cx="8144073" cy="852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duración de un foco, entonces,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𝟖𝟎𝟎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s-CO" altLang="es-CO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altLang="es-CO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altLang="es-CO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1318733"/>
                <a:ext cx="8144073" cy="852606"/>
              </a:xfrm>
              <a:prstGeom prst="rect">
                <a:avLst/>
              </a:prstGeom>
              <a:blipFill>
                <a:blip r:embed="rId4"/>
                <a:stretch>
                  <a:fillRect l="-524" t="-7857" b="-1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6"/>
              <p:cNvSpPr>
                <a:spLocks noChangeArrowheads="1"/>
              </p:cNvSpPr>
              <p:nvPr/>
            </p:nvSpPr>
            <p:spPr bwMode="auto">
              <a:xfrm>
                <a:off x="489702" y="2267960"/>
                <a:ext cx="8676456" cy="993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𝟕𝟕𝟓</m:t>
                        </m:r>
                      </m:e>
                    </m:d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𝟕𝟕𝟓</m:t>
                            </m:r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𝟖𝟎𝟎</m:t>
                            </m:r>
                          </m:num>
                          <m:den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</m:t>
                            </m:r>
                          </m:den>
                        </m:f>
                      </m:e>
                    </m:d>
                  </m:oMath>
                </a14:m>
                <a:endParaRPr kumimoji="0" lang="es-CO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&lt;−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0.0062</a:t>
                </a:r>
              </a:p>
            </p:txBody>
          </p:sp>
        </mc:Choice>
        <mc:Fallback xmlns="">
          <p:sp>
            <p:nvSpPr>
              <p:cNvPr id="1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702" y="2267960"/>
                <a:ext cx="8676456" cy="993092"/>
              </a:xfrm>
              <a:prstGeom prst="rect">
                <a:avLst/>
              </a:prstGeom>
              <a:blipFill>
                <a:blip r:embed="rId5"/>
                <a:stretch>
                  <a:fillRect l="-421" b="-141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518756" y="3472749"/>
            <a:ext cx="814407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La interpretación sería que la probabilidad de que la media de la muestra de 16 focos sea menor a 775 horas es de 0.0062</a:t>
            </a:r>
            <a:endParaRPr kumimoji="0" lang="es-CO" alt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4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01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2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607975" y="1413819"/>
            <a:ext cx="8144073" cy="445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Las estaturas de una </a:t>
            </a:r>
            <a:r>
              <a:rPr kumimoji="0" lang="es-CO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poblacion</a:t>
            </a: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de estudiantes están distribuidas aproximadamente en forma normal con una media de 174.5 centímetros y una desviación estándar de 6.9 centímetros.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Si se extraen 200 muestras aleatorias de tamaño 25 sin reemplazo de esta población, determine: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a)  El número de las medias muestrales que caen entre 172.5 y 175.8 centímetros.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b)  El número de medias muestrales que caen por debajo de 172 centímetros.</a:t>
            </a:r>
            <a:endParaRPr kumimoji="0" lang="es-CO" alt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6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9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1449577"/>
                <a:ext cx="8144073" cy="5983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2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 de la parte (a)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0" lang="es-CO" sz="20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𝟏𝟕𝟐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comprender es que: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kumimoji="0" lang="es-CO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O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sub>
                        </m:sSub>
                        <m:r>
                          <a:rPr kumimoji="0" 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Hallamos la desviación 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: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𝟐𝟓</m:t>
                            </m:r>
                          </m:e>
                        </m:rad>
                      </m:den>
                    </m:f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𝟑𝟖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es decir,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𝟑𝟖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 el Cambio a Z es: 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sSub>
                          <m:sSub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kumimoji="0" lang="es-CO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O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1449577"/>
                <a:ext cx="8144073" cy="5983946"/>
              </a:xfrm>
              <a:prstGeom prst="rect">
                <a:avLst/>
              </a:prstGeom>
              <a:blipFill>
                <a:blip r:embed="rId4"/>
                <a:stretch>
                  <a:fillRect l="-2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7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2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03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altLang="es-CO" b="1" dirty="0">
                <a:solidFill>
                  <a:srgbClr val="0070C0"/>
                </a:solidFill>
              </a:rPr>
              <a:t>Función de Distribución Acumulada: F(x)</a:t>
            </a:r>
            <a:endParaRPr lang="es-ES_tradnl" altLang="es-CO" b="1" dirty="0">
              <a:solidFill>
                <a:srgbClr val="0070C0"/>
              </a:solidFill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11560" y="1306126"/>
            <a:ext cx="7593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La Función de distribución de probabilidad  acumulada de la variable aleatoria continua X</a:t>
            </a:r>
            <a:r>
              <a:rPr lang="es-CO" altLang="es-CO" dirty="0">
                <a:latin typeface="Times New Roman" panose="02020603050405020304" pitchFamily="18" charset="0"/>
              </a:rPr>
              <a:t> denotada por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F(x) = P{X ≤ x}</a:t>
            </a:r>
            <a:r>
              <a:rPr lang="es-CO" altLang="es-CO" dirty="0">
                <a:latin typeface="Times New Roman" panose="02020603050405020304" pitchFamily="18" charset="0"/>
              </a:rPr>
              <a:t>, para x en el intervalo (a, b), (a, b], [a, b), [a, b]. La ojiva de frecuencias acumuladas hace las veces de </a:t>
            </a:r>
            <a:r>
              <a:rPr lang="es-CO" altLang="es-CO" dirty="0">
                <a:solidFill>
                  <a:srgbClr val="0070C0"/>
                </a:solidFill>
              </a:rPr>
              <a:t>F(x)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15985" y="2587625"/>
            <a:ext cx="76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CO" dirty="0">
                <a:solidFill>
                  <a:srgbClr val="0070C0"/>
                </a:solidFill>
              </a:rPr>
              <a:t>F(x)</a:t>
            </a:r>
            <a:endParaRPr lang="es-CO" dirty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427610" y="3150260"/>
            <a:ext cx="39803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Supongamos que la variable aleatoria continua X</a:t>
            </a:r>
            <a:r>
              <a:rPr lang="es-CO" altLang="es-CO" dirty="0">
                <a:latin typeface="Times New Roman" panose="02020603050405020304" pitchFamily="18" charset="0"/>
              </a:rPr>
              <a:t> tiene función densidad de probabilidad acumulada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F(x)</a:t>
            </a:r>
            <a:r>
              <a:rPr lang="es-CO" altLang="es-CO" dirty="0">
                <a:latin typeface="Times New Roman" panose="02020603050405020304" pitchFamily="18" charset="0"/>
              </a:rPr>
              <a:t>, para x en el intervalo [a, b]. Se cumple que: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484465" y="4567571"/>
            <a:ext cx="39803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(i) F(x) ≥ 0</a:t>
            </a:r>
            <a:r>
              <a:rPr lang="es-CO" altLang="es-CO" dirty="0">
                <a:latin typeface="Times New Roman" panose="02020603050405020304" pitchFamily="18" charset="0"/>
              </a:rPr>
              <a:t>, para todo </a:t>
            </a:r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484464" y="5015385"/>
            <a:ext cx="663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(ii)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032806" y="4921194"/>
                <a:ext cx="3171766" cy="59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{"/>
                          <m:endChr m:val="}"/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CO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𝒅𝒛</m:t>
                          </m:r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806" y="4921194"/>
                <a:ext cx="3171766" cy="597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112635" y="5872225"/>
                <a:ext cx="3012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s-CO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35" y="5872225"/>
                <a:ext cx="3012107" cy="276999"/>
              </a:xfrm>
              <a:prstGeom prst="rect">
                <a:avLst/>
              </a:prstGeom>
              <a:blipFill>
                <a:blip r:embed="rId4"/>
                <a:stretch>
                  <a:fillRect l="-1012" r="-2024" b="-36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499758" y="5895237"/>
            <a:ext cx="6635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s-CO" altLang="es-CO" dirty="0">
                <a:solidFill>
                  <a:srgbClr val="FF0000"/>
                </a:solidFill>
                <a:latin typeface="Times New Roman" panose="02020603050405020304" pitchFamily="18" charset="0"/>
              </a:rPr>
              <a:t>(3i)</a:t>
            </a:r>
            <a:endParaRPr lang="es-CO" altLang="es-CO" dirty="0">
              <a:latin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76" y="3431024"/>
            <a:ext cx="3514725" cy="2924175"/>
          </a:xfrm>
          <a:prstGeom prst="rect">
            <a:avLst/>
          </a:prstGeom>
        </p:spPr>
      </p:pic>
      <p:cxnSp>
        <p:nvCxnSpPr>
          <p:cNvPr id="20" name="Conector curvado 19"/>
          <p:cNvCxnSpPr/>
          <p:nvPr/>
        </p:nvCxnSpPr>
        <p:spPr>
          <a:xfrm flipV="1">
            <a:off x="3131840" y="2834262"/>
            <a:ext cx="1699717" cy="676694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10" grpId="0"/>
      <p:bldP spid="11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607975" y="1329537"/>
                <a:ext cx="814407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Estatura de los estudiantes, entonces,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1329537"/>
                <a:ext cx="8144073" cy="830997"/>
              </a:xfrm>
              <a:prstGeom prst="rect">
                <a:avLst/>
              </a:prstGeom>
              <a:blipFill>
                <a:blip r:embed="rId3"/>
                <a:stretch>
                  <a:fillRect l="-524" t="-9559" b="-176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6"/>
              <p:cNvSpPr>
                <a:spLocks noChangeArrowheads="1"/>
              </p:cNvSpPr>
              <p:nvPr/>
            </p:nvSpPr>
            <p:spPr bwMode="auto">
              <a:xfrm>
                <a:off x="887887" y="2399501"/>
                <a:ext cx="5942067" cy="1550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𝟏𝟕𝟐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𝟏𝟕𝟓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𝟏𝟕𝟒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𝟕𝟓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𝟑𝟖</m:t>
                            </m:r>
                          </m:den>
                        </m:f>
                      </m:e>
                    </m:d>
                  </m:oMath>
                </a14:m>
                <a:endParaRPr kumimoji="0" lang="es-CO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𝟗𝟒</m:t>
                        </m:r>
                      </m:e>
                    </m:d>
                  </m:oMath>
                </a14:m>
                <a:endParaRPr kumimoji="0" lang="es-CO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0.82691 – 0.07363 = 0.75328</a:t>
                </a:r>
              </a:p>
            </p:txBody>
          </p:sp>
        </mc:Choice>
        <mc:Fallback xmlns="">
          <p:sp>
            <p:nvSpPr>
              <p:cNvPr id="1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887" y="2399501"/>
                <a:ext cx="5942067" cy="1550104"/>
              </a:xfrm>
              <a:prstGeom prst="rect">
                <a:avLst/>
              </a:prstGeom>
              <a:blipFill>
                <a:blip r:embed="rId4"/>
                <a:stretch>
                  <a:fillRect l="-308" t="-3937" b="-66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5299937" y="2378101"/>
            <a:ext cx="3132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CO" dirty="0">
                <a:solidFill>
                  <a:srgbClr val="000000"/>
                </a:solidFill>
                <a:latin typeface="Times New Roman" panose="02020603050405020304" pitchFamily="18" charset="0"/>
              </a:rPr>
              <a:t>El número de las medias muestrales que caen entre 172.5 y 175.8 centímetros se obtiene haciendo el producto de</a:t>
            </a:r>
          </a:p>
          <a:p>
            <a:r>
              <a:rPr kumimoji="0" lang="es-CO" dirty="0">
                <a:solidFill>
                  <a:srgbClr val="00B050"/>
                </a:solidFill>
                <a:latin typeface="Times New Roman" panose="02020603050405020304" pitchFamily="18" charset="0"/>
              </a:rPr>
              <a:t>(0.75328)(200) ≈ 151 medias muestrales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188572"/>
            <a:ext cx="4691962" cy="22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6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0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607975" y="959372"/>
                <a:ext cx="8144073" cy="1571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El número de medias </a:t>
                </a:r>
                <a:r>
                  <a:rPr kumimoji="0" lang="es-CO" sz="24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muestrales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que caen por debajo de 172 centímetros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Estatura de los estudiantes, entonces,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959372"/>
                <a:ext cx="8144073" cy="1571328"/>
              </a:xfrm>
              <a:prstGeom prst="rect">
                <a:avLst/>
              </a:prstGeom>
              <a:blipFill>
                <a:blip r:embed="rId3"/>
                <a:stretch>
                  <a:fillRect l="-1198" t="-4651" b="-89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6"/>
              <p:cNvSpPr>
                <a:spLocks noChangeArrowheads="1"/>
              </p:cNvSpPr>
              <p:nvPr/>
            </p:nvSpPr>
            <p:spPr bwMode="auto">
              <a:xfrm>
                <a:off x="899592" y="3239725"/>
                <a:ext cx="594206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𝟏𝟕𝟐</m:t>
                        </m:r>
                      </m:e>
                    </m: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𝟎𝟑𝟓𝟎𝟐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3239725"/>
                <a:ext cx="5942067" cy="369332"/>
              </a:xfrm>
              <a:prstGeom prst="rect">
                <a:avLst/>
              </a:prstGeom>
              <a:blipFill>
                <a:blip r:embed="rId4"/>
                <a:stretch>
                  <a:fillRect l="-308" t="-16393" b="-295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747192" y="4285709"/>
            <a:ext cx="3824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CO" dirty="0">
                <a:solidFill>
                  <a:srgbClr val="000000"/>
                </a:solidFill>
                <a:latin typeface="Times New Roman" panose="02020603050405020304" pitchFamily="18" charset="0"/>
              </a:rPr>
              <a:t>El número de las medias muestrales que caen por debajo de 172 centímetros se obtiene haciendo el producto de</a:t>
            </a:r>
          </a:p>
          <a:p>
            <a:r>
              <a:rPr kumimoji="0" lang="es-CO" dirty="0">
                <a:solidFill>
                  <a:srgbClr val="00B050"/>
                </a:solidFill>
                <a:latin typeface="Times New Roman" panose="02020603050405020304" pitchFamily="18" charset="0"/>
              </a:rPr>
              <a:t>(0.03502)(200) ≈ 7 medias muestrales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772" y="2636912"/>
            <a:ext cx="2823276" cy="37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7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3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804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2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607975" y="1580018"/>
            <a:ext cx="8144073" cy="41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Las estaturas de 1000 estudiantes están distribuidas aproximadamente en forma normal con una media de 174.5 centímetros y una desviación estándar de 6.9 centímetros.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Si se extraen 200 muestras aleatorias de tamaño 25 sin reemplazo de esta población, determine: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a)  El número de las medias muestrales que caen entre 172.5 y 175.8 centímetros.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b)  El número de medias muestrales que caen por debajo de 172 centímetros.</a:t>
            </a:r>
            <a:endParaRPr kumimoji="0" lang="es-CO" alt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1311078"/>
                <a:ext cx="8144073" cy="62609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2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 de la parte (a)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0" lang="es-CO" sz="20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𝟏𝟕𝟐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comprendes es que: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kumimoji="0" lang="es-CO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O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sub>
                        </m:sSub>
                        <m:r>
                          <a:rPr kumimoji="0" 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 diferencia del problema anterior, la población que tenemos es finita, ello nos obliga a tener un factor de corrección así: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kumimoji="0" 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s-CO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ra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𝟐𝟓</m:t>
                            </m:r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𝟏𝟎𝟎𝟎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𝟐𝟓</m:t>
                            </m:r>
                          </m:num>
                          <m:den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𝟏𝟎𝟎𝟎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ra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es decir,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 el Cambio a Z es: 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sSub>
                          <m:sSub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kumimoji="0" lang="es-CO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s-CO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1311078"/>
                <a:ext cx="8144073" cy="6260945"/>
              </a:xfrm>
              <a:prstGeom prst="rect">
                <a:avLst/>
              </a:prstGeom>
              <a:blipFill>
                <a:blip r:embed="rId4"/>
                <a:stretch>
                  <a:fillRect l="-823" t="-4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2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607975" y="1329537"/>
                <a:ext cx="8144073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Sea X = Estatura de 1000 estudiantes, entonces,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1329537"/>
                <a:ext cx="8144073" cy="830997"/>
              </a:xfrm>
              <a:prstGeom prst="rect">
                <a:avLst/>
              </a:prstGeom>
              <a:blipFill>
                <a:blip r:embed="rId3"/>
                <a:stretch>
                  <a:fillRect l="-524" t="-9559" b="-176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6"/>
              <p:cNvSpPr>
                <a:spLocks noChangeArrowheads="1"/>
              </p:cNvSpPr>
              <p:nvPr/>
            </p:nvSpPr>
            <p:spPr bwMode="auto">
              <a:xfrm>
                <a:off x="887887" y="2399501"/>
                <a:ext cx="5942067" cy="1550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𝟏𝟕𝟐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𝟏𝟕𝟓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𝟏𝟕𝟒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𝟑𝟔</m:t>
                            </m:r>
                          </m:den>
                        </m:f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𝟕𝟓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𝟑𝟔</m:t>
                            </m:r>
                          </m:den>
                        </m:f>
                      </m:e>
                    </m:d>
                  </m:oMath>
                </a14:m>
                <a:endParaRPr kumimoji="0" lang="es-CO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𝟒𝟕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𝟗𝟓</m:t>
                        </m:r>
                      </m:e>
                    </m:d>
                  </m:oMath>
                </a14:m>
                <a:endParaRPr kumimoji="0" lang="es-CO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0.83043 – 0.07070 = 0.75973</a:t>
                </a:r>
              </a:p>
            </p:txBody>
          </p:sp>
        </mc:Choice>
        <mc:Fallback xmlns="">
          <p:sp>
            <p:nvSpPr>
              <p:cNvPr id="1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887" y="2399501"/>
                <a:ext cx="5942067" cy="1550104"/>
              </a:xfrm>
              <a:prstGeom prst="rect">
                <a:avLst/>
              </a:prstGeom>
              <a:blipFill>
                <a:blip r:embed="rId4"/>
                <a:stretch>
                  <a:fillRect l="-308" t="-3937" b="-66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26" y="4197283"/>
            <a:ext cx="4671112" cy="21274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299937" y="2378101"/>
            <a:ext cx="31323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CO" dirty="0">
                <a:solidFill>
                  <a:srgbClr val="000000"/>
                </a:solidFill>
                <a:latin typeface="Times New Roman" panose="02020603050405020304" pitchFamily="18" charset="0"/>
              </a:rPr>
              <a:t>El número de las medias muestrales que caen entre 172.5 y 175.8 centímetros se obtiene haciendo el producto de</a:t>
            </a:r>
          </a:p>
          <a:p>
            <a:r>
              <a:rPr kumimoji="0" lang="es-CO" dirty="0">
                <a:solidFill>
                  <a:srgbClr val="00B050"/>
                </a:solidFill>
                <a:latin typeface="Times New Roman" panose="02020603050405020304" pitchFamily="18" charset="0"/>
              </a:rPr>
              <a:t>(0.75973)(200) ≈ 152 medias muestrales</a:t>
            </a:r>
          </a:p>
        </p:txBody>
      </p:sp>
    </p:spTree>
    <p:extLst>
      <p:ext uri="{BB962C8B-B14F-4D97-AF65-F5344CB8AC3E}">
        <p14:creationId xmlns:p14="http://schemas.microsoft.com/office/powerpoint/2010/main" val="31978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6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Ejemplos de la 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607975" y="1048627"/>
                <a:ext cx="8144073" cy="1392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 de la parte (b)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0" lang="es-CO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𝟏𝟕𝟐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𝟏𝟕𝟒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975" y="1048627"/>
                <a:ext cx="8144073" cy="1392817"/>
              </a:xfrm>
              <a:prstGeom prst="rect">
                <a:avLst/>
              </a:prstGeom>
              <a:blipFill>
                <a:blip r:embed="rId3"/>
                <a:stretch>
                  <a:fillRect l="-524" t="-3947" b="-657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6"/>
              <p:cNvSpPr>
                <a:spLocks noChangeArrowheads="1"/>
              </p:cNvSpPr>
              <p:nvPr/>
            </p:nvSpPr>
            <p:spPr bwMode="auto">
              <a:xfrm>
                <a:off x="887887" y="2583782"/>
                <a:ext cx="5340297" cy="1181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𝟏𝟕𝟐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𝟏𝟕𝟐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𝟑𝟔</m:t>
                            </m:r>
                          </m:den>
                        </m:f>
                      </m:e>
                    </m:d>
                  </m:oMath>
                </a14:m>
                <a:endParaRPr kumimoji="0" lang="es-CO" sz="20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𝟖𝟒</m:t>
                        </m:r>
                      </m:e>
                    </m:d>
                  </m:oMath>
                </a14:m>
                <a:endParaRPr kumimoji="0" lang="es-CO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0.03288</a:t>
                </a:r>
              </a:p>
            </p:txBody>
          </p:sp>
        </mc:Choice>
        <mc:Fallback xmlns="">
          <p:sp>
            <p:nvSpPr>
              <p:cNvPr id="15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887" y="2583782"/>
                <a:ext cx="5340297" cy="1181542"/>
              </a:xfrm>
              <a:prstGeom prst="rect">
                <a:avLst/>
              </a:prstGeom>
              <a:blipFill>
                <a:blip r:embed="rId4"/>
                <a:stretch>
                  <a:fillRect l="-342" b="-87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607975" y="4160268"/>
            <a:ext cx="31323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s-CO" dirty="0">
                <a:solidFill>
                  <a:srgbClr val="000000"/>
                </a:solidFill>
                <a:latin typeface="Times New Roman" panose="02020603050405020304" pitchFamily="18" charset="0"/>
              </a:rPr>
              <a:t>El número de medias muestrales que caen por debajo de 172 centímetros</a:t>
            </a:r>
          </a:p>
          <a:p>
            <a:r>
              <a:rPr kumimoji="0" lang="es-CO" dirty="0">
                <a:solidFill>
                  <a:srgbClr val="00B050"/>
                </a:solidFill>
                <a:latin typeface="Times New Roman" panose="02020603050405020304" pitchFamily="18" charset="0"/>
              </a:rPr>
              <a:t>(0.03288)(200) ≈ 7 medias muestrales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1861416"/>
            <a:ext cx="2725335" cy="45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1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6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992" y="2780928"/>
            <a:ext cx="756084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6000" b="1" dirty="0">
                <a:solidFill>
                  <a:srgbClr val="0070C0"/>
                </a:solidFill>
              </a:rPr>
              <a:t>Distribución </a:t>
            </a:r>
            <a:r>
              <a:rPr lang="es-ES_tradnl" altLang="es-CO" sz="60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6000" b="1" dirty="0">
                <a:solidFill>
                  <a:srgbClr val="0070C0"/>
                </a:solidFill>
              </a:rPr>
              <a:t> </a:t>
            </a:r>
            <a:r>
              <a:rPr lang="el-GR" altLang="es-CO" sz="6000" b="1" dirty="0">
                <a:solidFill>
                  <a:srgbClr val="0070C0"/>
                </a:solidFill>
              </a:rPr>
              <a:t>χ</a:t>
            </a:r>
            <a:r>
              <a:rPr lang="es-CO" altLang="es-CO" sz="6000" b="1" baseline="30000" dirty="0">
                <a:solidFill>
                  <a:srgbClr val="0070C0"/>
                </a:solidFill>
              </a:rPr>
              <a:t>2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endParaRPr lang="es-CO" sz="6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846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56084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Distribución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737610" y="963505"/>
                <a:ext cx="8144073" cy="2976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Sabemos dada una variable aleatoria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con distribución normal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Se sigue que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0" 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den>
                    </m:f>
                    <m:r>
                      <a:rPr kumimoji="0" lang="es-CO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es una variable aleatoria normal </a:t>
                </a:r>
                <a:r>
                  <a:rPr kumimoji="0" lang="es-CO" altLang="es-CO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estándard</a:t>
                </a: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Definimos una variable </a:t>
                </a:r>
                <a:r>
                  <a:rPr kumimoji="0" lang="es-CO" altLang="es-CO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chicuadrado</a:t>
                </a: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denotado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kumimoji="0" lang="es-CO" altLang="es-CO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como la siguiente suma: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kumimoji="0" 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kumimoji="0" 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+…+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kumimoji="0" lang="es-CO" altLang="es-CO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Es la suma de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normales estándar al cuadrado.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610" y="963505"/>
                <a:ext cx="8144073" cy="2976328"/>
              </a:xfrm>
              <a:prstGeom prst="rect">
                <a:avLst/>
              </a:prstGeom>
              <a:blipFill>
                <a:blip r:embed="rId3"/>
                <a:stretch>
                  <a:fillRect l="-823" t="-1025" r="-225" b="-26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958506"/>
            <a:ext cx="5977018" cy="26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6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56084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Distribución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80728"/>
            <a:ext cx="55721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9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71575"/>
            <a:ext cx="4600575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483832"/>
            <a:ext cx="6438900" cy="4133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514" y="956242"/>
            <a:ext cx="3409950" cy="3914775"/>
          </a:xfrm>
          <a:prstGeom prst="rect">
            <a:avLst/>
          </a:prstGeom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346026" y="3086475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61673" y="5104990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427621" y="1288367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857177" y="5188902"/>
                <a:ext cx="1891287" cy="733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Por tanto,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𝟎𝟐𝟓</m:t>
                        </m:r>
                      </m:sub>
                      <m:sup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s-CO" sz="2000" dirty="0">
                    <a:solidFill>
                      <a:srgbClr val="C00000"/>
                    </a:solidFill>
                  </a:rPr>
                  <a:t> ≈ 27.5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177" y="5188902"/>
                <a:ext cx="1891287" cy="733791"/>
              </a:xfrm>
              <a:prstGeom prst="rect">
                <a:avLst/>
              </a:prstGeom>
              <a:blipFill>
                <a:blip r:embed="rId6"/>
                <a:stretch>
                  <a:fillRect l="-3548" t="-4132" r="-2581" b="-123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66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altLang="es-CO" b="1" dirty="0">
                <a:solidFill>
                  <a:srgbClr val="0070C0"/>
                </a:solidFill>
              </a:rPr>
              <a:t>Principales Distribuciones Continuas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683568" y="118912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En lo que sigue del curso, estudiaremos algunas de las distribuciones de probabilidad de variables continuas mas comunes:</a:t>
            </a:r>
          </a:p>
        </p:txBody>
      </p:sp>
      <p:sp>
        <p:nvSpPr>
          <p:cNvPr id="20" name="Abrir llave 19"/>
          <p:cNvSpPr/>
          <p:nvPr/>
        </p:nvSpPr>
        <p:spPr>
          <a:xfrm>
            <a:off x="4067944" y="2100627"/>
            <a:ext cx="1512168" cy="4104456"/>
          </a:xfrm>
          <a:prstGeom prst="leftBrace">
            <a:avLst/>
          </a:prstGeom>
          <a:solidFill>
            <a:srgbClr val="0066FF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_s39947"/>
          <p:cNvSpPr>
            <a:spLocks noChangeArrowheads="1"/>
          </p:cNvSpPr>
          <p:nvPr/>
        </p:nvSpPr>
        <p:spPr bwMode="auto">
          <a:xfrm>
            <a:off x="5554123" y="2076196"/>
            <a:ext cx="2485065" cy="5197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Normal N(</a:t>
            </a:r>
            <a:r>
              <a:rPr kumimoji="1" lang="el-GR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μ</a:t>
            </a:r>
            <a:r>
              <a:rPr kumimoji="1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1" lang="el-GR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σ</a:t>
            </a: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_s39948"/>
              <p:cNvSpPr>
                <a:spLocks noChangeArrowheads="1"/>
              </p:cNvSpPr>
              <p:nvPr/>
            </p:nvSpPr>
            <p:spPr bwMode="auto">
              <a:xfrm>
                <a:off x="5580110" y="3235955"/>
                <a:ext cx="2485065" cy="604912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vert="horz" wrap="none" lIns="43604" tIns="21804" rIns="43604" bIns="21804" numCol="1" anchor="ctr" anchorCtr="0" compatLnSpc="1">
                <a:prstTxWarp prst="textNoShape">
                  <a:avLst/>
                </a:prstTxWarp>
              </a:bodyPr>
              <a:lstStyle>
                <a:lvl1pPr marL="4572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457200" marR="0" lvl="0" indent="-45720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s-ES" altLang="es-CO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</a:rPr>
                  <a:t>Chicuadrado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sub>
                      <m:sup>
                        <m:r>
                          <a:rPr kumimoji="1" lang="es-CO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s-ES" altLang="es-CO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_s399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0" y="3235955"/>
                <a:ext cx="2485065" cy="604912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hlink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_s39949"/>
              <p:cNvSpPr>
                <a:spLocks noChangeArrowheads="1"/>
              </p:cNvSpPr>
              <p:nvPr/>
            </p:nvSpPr>
            <p:spPr bwMode="auto">
              <a:xfrm>
                <a:off x="5583220" y="4505280"/>
                <a:ext cx="2485065" cy="568588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vert="horz" wrap="none" lIns="43604" tIns="21804" rIns="43604" bIns="21804" numCol="1" anchor="ctr" anchorCtr="0" compatLnSpc="1">
                <a:prstTxWarp prst="textNoShape">
                  <a:avLst/>
                </a:prstTxWarp>
              </a:bodyPr>
              <a:lstStyle/>
              <a:p>
                <a:pPr marL="457200" indent="-457200" algn="ctr"/>
                <a:r>
                  <a:rPr lang="es-ES" altLang="es-CO" dirty="0" err="1"/>
                  <a:t>Student</a:t>
                </a:r>
                <a:r>
                  <a:rPr lang="es-ES" altLang="es-CO" dirty="0"/>
                  <a:t> t(</a:t>
                </a:r>
                <a14:m>
                  <m:oMath xmlns:m="http://schemas.openxmlformats.org/officeDocument/2006/math">
                    <m:r>
                      <a:rPr lang="es-ES" alt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s-ES" altLang="es-CO" dirty="0">
                    <a:sym typeface="Symbol" panose="05050102010706020507" pitchFamily="18" charset="2"/>
                  </a:rPr>
                  <a:t>)</a:t>
                </a:r>
              </a:p>
            </p:txBody>
          </p:sp>
        </mc:Choice>
        <mc:Fallback xmlns="">
          <p:sp>
            <p:nvSpPr>
              <p:cNvPr id="34" name="_s399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3220" y="4505280"/>
                <a:ext cx="2485065" cy="568588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hlink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_s39956"/>
          <p:cNvSpPr>
            <a:spLocks noChangeArrowheads="1"/>
          </p:cNvSpPr>
          <p:nvPr/>
        </p:nvSpPr>
        <p:spPr bwMode="auto">
          <a:xfrm>
            <a:off x="5580111" y="5738281"/>
            <a:ext cx="2696468" cy="5993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/>
              <a:t>F de Fisher-</a:t>
            </a:r>
            <a:r>
              <a:rPr lang="es-ES" altLang="es-CO" dirty="0" err="1"/>
              <a:t>Snedecor</a:t>
            </a:r>
            <a:endParaRPr lang="es-ES" altLang="es-CO" dirty="0"/>
          </a:p>
        </p:txBody>
      </p:sp>
      <p:sp>
        <p:nvSpPr>
          <p:cNvPr id="12" name="_s39956"/>
          <p:cNvSpPr>
            <a:spLocks noChangeArrowheads="1"/>
          </p:cNvSpPr>
          <p:nvPr/>
        </p:nvSpPr>
        <p:spPr bwMode="auto">
          <a:xfrm>
            <a:off x="899592" y="3353855"/>
            <a:ext cx="3024336" cy="15979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CO" altLang="es-CO" dirty="0"/>
              <a:t>X tiene distribución </a:t>
            </a:r>
          </a:p>
          <a:p>
            <a:pPr marL="457200" indent="-457200" algn="ctr"/>
            <a:r>
              <a:rPr lang="es-CO" altLang="es-CO" dirty="0"/>
              <a:t>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26123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803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303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04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105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06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5409"/>
            <a:ext cx="4600575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483832"/>
            <a:ext cx="6438900" cy="4133850"/>
          </a:xfrm>
          <a:prstGeom prst="rect">
            <a:avLst/>
          </a:prstGeom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285244" y="3076887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20652" y="4077072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406334" y="1574818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832331" y="5188902"/>
                <a:ext cx="1940981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Por tanto,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  <m:sup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s-CO" sz="2000" dirty="0">
                    <a:solidFill>
                      <a:srgbClr val="C00000"/>
                    </a:solidFill>
                  </a:rPr>
                  <a:t> ≈ 18.5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331" y="5188902"/>
                <a:ext cx="1940981" cy="753027"/>
              </a:xfrm>
              <a:prstGeom prst="rect">
                <a:avLst/>
              </a:prstGeom>
              <a:blipFill>
                <a:blip r:embed="rId5"/>
                <a:stretch>
                  <a:fillRect l="-3459" t="-4032" r="-2516" b="-887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919" y="1747691"/>
            <a:ext cx="2658545" cy="30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5409"/>
            <a:ext cx="4600575" cy="1314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483832"/>
            <a:ext cx="6438900" cy="4133850"/>
          </a:xfrm>
          <a:prstGeom prst="rect">
            <a:avLst/>
          </a:prstGeom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2782119" y="3008240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92941" y="6277818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420652" y="1866013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776226" y="5188902"/>
                <a:ext cx="2053191" cy="75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Por tanto,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𝟎𝟓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s-CO" sz="2000" dirty="0">
                    <a:solidFill>
                      <a:srgbClr val="C00000"/>
                    </a:solidFill>
                  </a:rPr>
                  <a:t> ≈ 36.4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226" y="5188902"/>
                <a:ext cx="2053191" cy="757580"/>
              </a:xfrm>
              <a:prstGeom prst="rect">
                <a:avLst/>
              </a:prstGeom>
              <a:blipFill>
                <a:blip r:embed="rId5"/>
                <a:stretch>
                  <a:fillRect l="-3274" t="-4032" r="-2679" b="-96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27" y="1099827"/>
            <a:ext cx="3362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2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F156A-1E41-0969-2BE2-7C0EE5C5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5A26B913-BE9C-C6D4-491C-7551D2D9D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CCF2C4CE-9529-1DCD-52BC-C884497F6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5C993B12-9AAE-657F-18CF-CD85C2CD7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119" y="3008240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912B145-C4D2-5C04-F339-EB788EF3F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41" y="6277818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AC21D06F-84F1-B4D8-1FE6-AE30BA1BA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52" y="1866013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63D1625-6C57-81DA-3BD6-146A26C22A52}"/>
                  </a:ext>
                </a:extLst>
              </p:cNvPr>
              <p:cNvSpPr/>
              <p:nvPr/>
            </p:nvSpPr>
            <p:spPr>
              <a:xfrm>
                <a:off x="6776226" y="5188902"/>
                <a:ext cx="2053191" cy="75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Por tanto,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𝟎𝟓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s-CO" sz="2000" dirty="0">
                    <a:solidFill>
                      <a:srgbClr val="C00000"/>
                    </a:solidFill>
                  </a:rPr>
                  <a:t> ≈ 36.4</a:t>
                </a:r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63D1625-6C57-81DA-3BD6-146A26C22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226" y="5188902"/>
                <a:ext cx="2053191" cy="757580"/>
              </a:xfrm>
              <a:prstGeom prst="rect">
                <a:avLst/>
              </a:prstGeom>
              <a:blipFill>
                <a:blip r:embed="rId3"/>
                <a:stretch>
                  <a:fillRect l="-3274" t="-4032" r="-2679" b="-96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5A8FF950-3DFD-DC58-2391-715DC1BD9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" y="1238293"/>
            <a:ext cx="8758733" cy="10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2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992" y="2780928"/>
            <a:ext cx="756084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6000" b="1" dirty="0">
                <a:solidFill>
                  <a:srgbClr val="0070C0"/>
                </a:solidFill>
              </a:rPr>
              <a:t>Gran Aplicación de la 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r>
              <a:rPr lang="es-ES_tradnl" altLang="es-CO" sz="6000" b="1" dirty="0">
                <a:solidFill>
                  <a:srgbClr val="0070C0"/>
                </a:solidFill>
              </a:rPr>
              <a:t>Distribución </a:t>
            </a:r>
            <a:r>
              <a:rPr lang="es-ES_tradnl" altLang="es-CO" sz="60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6000" b="1" dirty="0">
                <a:solidFill>
                  <a:srgbClr val="0070C0"/>
                </a:solidFill>
              </a:rPr>
              <a:t> </a:t>
            </a:r>
            <a:r>
              <a:rPr lang="el-GR" altLang="es-CO" sz="6000" b="1" dirty="0">
                <a:solidFill>
                  <a:srgbClr val="0070C0"/>
                </a:solidFill>
              </a:rPr>
              <a:t>χ</a:t>
            </a:r>
            <a:r>
              <a:rPr lang="es-CO" altLang="es-CO" sz="6000" b="1" baseline="30000" dirty="0">
                <a:solidFill>
                  <a:srgbClr val="0070C0"/>
                </a:solidFill>
              </a:rPr>
              <a:t>2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endParaRPr lang="es-CO" sz="6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2564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054B-775F-6E57-A099-992B3B255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C0E4BC6-3592-0889-64BD-9F0F6AF65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altLang="es-CO" b="1" dirty="0">
                <a:solidFill>
                  <a:srgbClr val="0070C0"/>
                </a:solidFill>
              </a:rPr>
              <a:t>Principales Distribuciones Continuas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B0E216D-9122-013D-8047-611783E30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89121"/>
            <a:ext cx="7593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s-CO" altLang="es-CO" dirty="0">
                <a:latin typeface="Times New Roman" panose="02020603050405020304" pitchFamily="18" charset="0"/>
              </a:rPr>
              <a:t>En lo que sigue del curso, estudiaremos algunas de las distribuciones de probabilidad de variables continuas mas comunes: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37A4F19-D0F0-67D6-78CF-D5E71C2B3D9E}"/>
              </a:ext>
            </a:extLst>
          </p:cNvPr>
          <p:cNvSpPr/>
          <p:nvPr/>
        </p:nvSpPr>
        <p:spPr>
          <a:xfrm>
            <a:off x="4067944" y="2100627"/>
            <a:ext cx="1512168" cy="4104456"/>
          </a:xfrm>
          <a:prstGeom prst="leftBrace">
            <a:avLst/>
          </a:prstGeom>
          <a:solidFill>
            <a:srgbClr val="0066FF"/>
          </a:solidFill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_s39947">
            <a:extLst>
              <a:ext uri="{FF2B5EF4-FFF2-40B4-BE49-F238E27FC236}">
                <a16:creationId xmlns:a16="http://schemas.microsoft.com/office/drawing/2014/main" id="{B189FEB1-1722-0B87-3362-5D3CFED7F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123" y="2076196"/>
            <a:ext cx="2485065" cy="51970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Normal N(</a:t>
            </a:r>
            <a:r>
              <a:rPr kumimoji="1" lang="el-GR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μ</a:t>
            </a:r>
            <a:r>
              <a:rPr kumimoji="1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,</a:t>
            </a:r>
            <a:r>
              <a:rPr kumimoji="1" lang="el-GR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σ</a:t>
            </a:r>
            <a:r>
              <a:rPr kumimoji="1" lang="es-ES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_s39948">
                <a:extLst>
                  <a:ext uri="{FF2B5EF4-FFF2-40B4-BE49-F238E27FC236}">
                    <a16:creationId xmlns:a16="http://schemas.microsoft.com/office/drawing/2014/main" id="{0C5990A5-A741-990A-8A6C-305C73CF6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110" y="3235955"/>
                <a:ext cx="2485065" cy="604912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vert="horz" wrap="none" lIns="43604" tIns="21804" rIns="43604" bIns="21804" numCol="1" anchor="ctr" anchorCtr="0" compatLnSpc="1">
                <a:prstTxWarp prst="textNoShape">
                  <a:avLst/>
                </a:prstTxWarp>
              </a:bodyPr>
              <a:lstStyle>
                <a:lvl1pPr marL="4572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457200" marR="0" lvl="0" indent="-45720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s-ES" altLang="es-CO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</a:rPr>
                  <a:t>Chicuadrado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1" lang="es-ES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sub>
                      <m:sup>
                        <m:r>
                          <a:rPr kumimoji="1" lang="es-CO" altLang="es-CO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s-ES" altLang="es-CO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_s399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0" y="3235955"/>
                <a:ext cx="2485065" cy="604912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hlink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_s39949">
                <a:extLst>
                  <a:ext uri="{FF2B5EF4-FFF2-40B4-BE49-F238E27FC236}">
                    <a16:creationId xmlns:a16="http://schemas.microsoft.com/office/drawing/2014/main" id="{B1374FFD-978E-3BBF-207B-281CAE5AE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3220" y="4505280"/>
                <a:ext cx="2485065" cy="568588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vert="horz" wrap="none" lIns="43604" tIns="21804" rIns="43604" bIns="21804" numCol="1" anchor="ctr" anchorCtr="0" compatLnSpc="1">
                <a:prstTxWarp prst="textNoShape">
                  <a:avLst/>
                </a:prstTxWarp>
              </a:bodyPr>
              <a:lstStyle/>
              <a:p>
                <a:pPr marL="457200" indent="-457200" algn="ctr"/>
                <a:r>
                  <a:rPr lang="es-ES" altLang="es-CO" dirty="0" err="1"/>
                  <a:t>Student</a:t>
                </a:r>
                <a:r>
                  <a:rPr lang="es-ES" altLang="es-CO" dirty="0"/>
                  <a:t> t(</a:t>
                </a:r>
                <a14:m>
                  <m:oMath xmlns:m="http://schemas.openxmlformats.org/officeDocument/2006/math">
                    <m:r>
                      <a:rPr lang="es-ES" alt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s-ES" altLang="es-CO" dirty="0">
                    <a:sym typeface="Symbol" panose="05050102010706020507" pitchFamily="18" charset="2"/>
                  </a:rPr>
                  <a:t>)</a:t>
                </a:r>
              </a:p>
            </p:txBody>
          </p:sp>
        </mc:Choice>
        <mc:Fallback xmlns="">
          <p:sp>
            <p:nvSpPr>
              <p:cNvPr id="34" name="_s399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3220" y="4505280"/>
                <a:ext cx="2485065" cy="568588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hlink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_s39956">
            <a:extLst>
              <a:ext uri="{FF2B5EF4-FFF2-40B4-BE49-F238E27FC236}">
                <a16:creationId xmlns:a16="http://schemas.microsoft.com/office/drawing/2014/main" id="{22CF4864-A116-7CB9-37F1-B8FC2017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1" y="5738281"/>
            <a:ext cx="2696468" cy="5993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ES" altLang="es-CO" dirty="0"/>
              <a:t>F de Fisher-</a:t>
            </a:r>
            <a:r>
              <a:rPr lang="es-ES" altLang="es-CO" dirty="0" err="1"/>
              <a:t>Snedecor</a:t>
            </a:r>
            <a:endParaRPr lang="es-ES" altLang="es-CO" dirty="0"/>
          </a:p>
        </p:txBody>
      </p:sp>
      <p:sp>
        <p:nvSpPr>
          <p:cNvPr id="12" name="_s39956">
            <a:extLst>
              <a:ext uri="{FF2B5EF4-FFF2-40B4-BE49-F238E27FC236}">
                <a16:creationId xmlns:a16="http://schemas.microsoft.com/office/drawing/2014/main" id="{13850BBE-4723-BB15-59FE-CCB23C5C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3353855"/>
            <a:ext cx="3024336" cy="159799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hlink"/>
            </a:solidFill>
            <a:round/>
            <a:headEnd/>
            <a:tailEnd/>
          </a:ln>
        </p:spPr>
        <p:txBody>
          <a:bodyPr vert="horz" wrap="none" lIns="43604" tIns="21804" rIns="43604" bIns="21804" numCol="1" anchor="ctr" anchorCtr="0" compatLnSpc="1">
            <a:prstTxWarp prst="textNoShape">
              <a:avLst/>
            </a:prstTxWarp>
          </a:bodyPr>
          <a:lstStyle/>
          <a:p>
            <a:pPr marL="457200" indent="-457200" algn="ctr"/>
            <a:r>
              <a:rPr lang="es-CO" altLang="es-CO" dirty="0"/>
              <a:t>X tiene distribución </a:t>
            </a:r>
          </a:p>
          <a:p>
            <a:pPr marL="457200" indent="-457200" algn="ctr"/>
            <a:r>
              <a:rPr lang="es-CO" altLang="es-CO" dirty="0"/>
              <a:t>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10169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803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303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404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105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106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Distribución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CO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s-CO" altLang="es-CO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CO" altLang="es-CO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altLang="es-CO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altLang="es-CO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s-CO" altLang="es-CO" sz="36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altLang="es-CO" sz="3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CO" altLang="es-CO" sz="36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581117" y="1378807"/>
                <a:ext cx="8144073" cy="25698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Supondremos ahora que tenemos una población que denotaremos con la letra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la cual sigue una distribución normal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kumimoji="0" lang="es-CO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De la población observaremos una muestra aleatoria que notaremos por: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es decir, que cada elemento de la muestra también es una variable aleatoria normal con media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es-CO" sz="2000" dirty="0">
                        <a:solidFill>
                          <a:srgbClr val="0070C0"/>
                        </a:solidFill>
                      </a:rPr>
                      <m:t>μ</m:t>
                    </m:r>
                    <m:r>
                      <m:rPr>
                        <m:nor/>
                      </m:rPr>
                      <a:rPr lang="es-CO" altLang="es-CO" sz="2000" b="1" i="0" dirty="0" smtClean="0">
                        <a:solidFill>
                          <a:srgbClr val="0070C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varianza</m:t>
                    </m:r>
                    <m:r>
                      <m:rPr>
                        <m:nor/>
                      </m:rPr>
                      <a:rPr kumimoji="0" lang="es-CO" altLang="es-CO" sz="2000" b="1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es-CO" sz="2000" dirty="0">
                        <a:solidFill>
                          <a:srgbClr val="0070C0"/>
                        </a:solidFill>
                      </a:rPr>
                      <m:t>σ</m:t>
                    </m:r>
                    <m:r>
                      <m:rPr>
                        <m:nor/>
                      </m:rPr>
                      <a:rPr lang="es-CO" altLang="es-CO" sz="2000" baseline="30000" dirty="0">
                        <a:solidFill>
                          <a:srgbClr val="0070C0"/>
                        </a:solidFill>
                      </a:rPr>
                      <m:t>2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lo cual notaremos por:</a:t>
                </a:r>
                <a:endParaRPr kumimoji="0" lang="es-CO" altLang="es-CO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kumimoji="0" 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altLang="es-CO" sz="2000" dirty="0">
                            <a:solidFill>
                              <a:srgbClr val="0070C0"/>
                            </a:solidFill>
                          </a:rPr>
                          <m:t>μ</m:t>
                        </m:r>
                        <m:r>
                          <m:rPr>
                            <m:nor/>
                          </m:rPr>
                          <a:rPr lang="el-GR" altLang="es-CO" sz="2000" dirty="0">
                            <a:solidFill>
                              <a:srgbClr val="0070C0"/>
                            </a:solidFill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l-GR" altLang="es-CO" sz="2000" dirty="0">
                            <a:solidFill>
                              <a:srgbClr val="0070C0"/>
                            </a:solidFill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s-CO" altLang="es-CO" sz="2000" baseline="30000" dirty="0">
                            <a:solidFill>
                              <a:srgbClr val="0070C0"/>
                            </a:solidFill>
                          </a:rPr>
                          <m:t>2</m:t>
                        </m:r>
                      </m:e>
                    </m:d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r>
                      <a:rPr kumimoji="0" lang="es-CO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0" lang="es-CO" alt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117" y="1378807"/>
                <a:ext cx="8144073" cy="2569871"/>
              </a:xfrm>
              <a:prstGeom prst="rect">
                <a:avLst/>
              </a:prstGeom>
              <a:blipFill>
                <a:blip r:embed="rId4"/>
                <a:stretch>
                  <a:fillRect l="-749" t="-1896" r="-1497" b="-37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581117" y="4365104"/>
                <a:ext cx="7996473" cy="1765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es la varianza de la muestra, entonces, la expresión: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s-CO" altLang="es-CO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s-CO" altLang="es-CO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altLang="es-CO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kumimoji="0" lang="es-CO" altLang="es-CO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altLang="es-CO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s-CO" altLang="es-CO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s-CO" altLang="es-CO" sz="2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s-CO" altLang="es-CO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kumimoji="0" lang="es-CO" alt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Tiene distribución </a:t>
                </a:r>
                <a:r>
                  <a:rPr kumimoji="0" lang="es-CO" altLang="es-CO" sz="24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chi</a:t>
                </a:r>
                <a:r>
                  <a:rPr kumimoji="0" lang="es-CO" alt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-cuadrado con n-1 grados de libertad</a:t>
                </a:r>
                <a:endParaRPr kumimoji="0" lang="es-CO" altLang="es-CO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17" y="4365104"/>
                <a:ext cx="7996473" cy="1765483"/>
              </a:xfrm>
              <a:prstGeom prst="rect">
                <a:avLst/>
              </a:prstGeom>
              <a:blipFill>
                <a:blip r:embed="rId5"/>
                <a:stretch>
                  <a:fillRect l="-1143" t="-4138" b="-68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5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Distribución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CO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s-CO" altLang="es-CO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CO" altLang="es-CO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s-CO" altLang="es-CO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altLang="es-CO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altLang="es-CO" sz="3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s-CO" altLang="es-CO" sz="36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altLang="es-CO" sz="3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CO" altLang="es-CO" sz="36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s-CO" altLang="es-CO" sz="3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61075" y="1735072"/>
            <a:ext cx="7519275" cy="264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Suponga que las varianzas muestrales son mediciones continuas. Calcule la probabilidad de que una muestra aleatoria de 25 observaciones, de una población normal con varianza σ</a:t>
            </a:r>
            <a:r>
              <a:rPr kumimoji="0" lang="es-CO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=6, tenga una varianza muestral S</a:t>
            </a:r>
            <a:r>
              <a:rPr kumimoji="0" lang="es-CO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a)  mayor que 9.1;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endParaRPr kumimoji="0" 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b)  entre 3.462 y 10.745.</a:t>
            </a:r>
            <a:endParaRPr kumimoji="0" lang="es-CO" alt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1509465"/>
                <a:ext cx="8144073" cy="37573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2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 de la parte (a)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s-CO" sz="2000" b="1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s-CO" sz="20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endParaRPr kumimoji="0" lang="es-CO" sz="2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comprendes es que: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s-CO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kumimoji="0" lang="es-CO" altLang="es-CO" sz="20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m:rPr>
                        <m:nor/>
                      </m:rPr>
                      <a:rPr kumimoji="0" lang="es-CO" altLang="es-CO" sz="20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1509465"/>
                <a:ext cx="8144073" cy="3757311"/>
              </a:xfrm>
              <a:prstGeom prst="rect">
                <a:avLst/>
              </a:prstGeom>
              <a:blipFill>
                <a:blip r:embed="rId4"/>
                <a:stretch>
                  <a:fillRect l="-225" t="-1136" b="-8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0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1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10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03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304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5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30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483832"/>
            <a:ext cx="6438900" cy="4133850"/>
          </a:xfrm>
          <a:prstGeom prst="rect">
            <a:avLst/>
          </a:prstGeom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2807688" y="3056884"/>
            <a:ext cx="504056" cy="3480422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92941" y="6277818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392941" y="1392169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776226" y="5188902"/>
                <a:ext cx="2053191" cy="75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Por tanto,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CO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𝟎𝟓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s-CO" sz="2000" dirty="0">
                    <a:solidFill>
                      <a:srgbClr val="C00000"/>
                    </a:solidFill>
                  </a:rPr>
                  <a:t> ≈ 36.4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226" y="5188902"/>
                <a:ext cx="2053191" cy="757580"/>
              </a:xfrm>
              <a:prstGeom prst="rect">
                <a:avLst/>
              </a:prstGeom>
              <a:blipFill>
                <a:blip r:embed="rId4"/>
                <a:stretch>
                  <a:fillRect l="-3274" t="-4032" r="-2679" b="-967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96119" y="999199"/>
                <a:ext cx="4572000" cy="3576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s-CO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9" y="999199"/>
                <a:ext cx="4572000" cy="357662"/>
              </a:xfrm>
              <a:prstGeom prst="rect">
                <a:avLst/>
              </a:prstGeom>
              <a:blipFill>
                <a:blip r:embed="rId5"/>
                <a:stretch>
                  <a:fillRect l="-133" t="-13559" b="-254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2771800" y="2996952"/>
            <a:ext cx="504056" cy="3364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521688" y="1401902"/>
                <a:ext cx="4572000" cy="3416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𝟎𝟓</m:t>
                    </m:r>
                  </m:oMath>
                </a14:m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8" y="1401902"/>
                <a:ext cx="4572000" cy="341632"/>
              </a:xfrm>
              <a:prstGeom prst="rect">
                <a:avLst/>
              </a:prstGeom>
              <a:blipFill>
                <a:blip r:embed="rId6"/>
                <a:stretch>
                  <a:fillRect l="-133" b="-892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716" y="1123488"/>
            <a:ext cx="2799567" cy="35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6" grpId="0"/>
      <p:bldP spid="13" grpId="0" animBg="1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s-CO" sz="3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1309071"/>
                <a:ext cx="8144073" cy="51828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2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 de la parte (a)</a:t>
                </a: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s-CO" sz="2000" b="1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0" lang="es-CO" altLang="es-CO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𝟒𝟔𝟐</m:t>
                        </m:r>
                        <m:r>
                          <a:rPr kumimoji="0" lang="es-CO" altLang="es-CO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𝟕𝟒𝟓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comprender es que: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s-CO" altLang="es-CO" sz="20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0" lang="es-CO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𝟒𝟔𝟐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𝟕𝟒𝟓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</m:e>
                        </m:d>
                      </m:num>
                      <m:den>
                        <m: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𝟒𝟔𝟐</m:t>
                    </m:r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kumimoji="0" lang="es-CO" altLang="es-CO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kumimoji="0" lang="es-CO" altLang="es-CO" sz="20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kumimoji="0" lang="es-CO" altLang="es-CO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s-CO" altLang="es-CO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s-CO" altLang="es-CO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</m:e>
                        </m:d>
                      </m:num>
                      <m:den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𝟕𝟒𝟓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altLang="es-CO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𝟖𝟒𝟖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Sup>
                          <m:sSubSupPr>
                            <m:ctrlP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</m:sub>
                          <m:sup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𝟒𝟐</m:t>
                        </m:r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𝟗𝟖</m:t>
                        </m:r>
                      </m:e>
                    </m:d>
                  </m:oMath>
                </a14:m>
                <a:endParaRPr kumimoji="0" lang="es-CO" sz="2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alt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𝟒𝟐</m:t>
                    </m:r>
                    <m:r>
                      <a:rPr kumimoji="0" lang="es-CO" alt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𝟗𝟖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  <m: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kumimoji="0" lang="es-CO" altLang="es-CO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alt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kumimoji="0" lang="es-CO" alt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𝟖𝟒𝟖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1309071"/>
                <a:ext cx="8144073" cy="5182829"/>
              </a:xfrm>
              <a:prstGeom prst="rect">
                <a:avLst/>
              </a:prstGeom>
              <a:blipFill>
                <a:blip r:embed="rId4"/>
                <a:stretch>
                  <a:fillRect l="-225" t="-8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6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1" y="980728"/>
            <a:ext cx="7869211" cy="3312368"/>
          </a:xfrm>
          <a:prstGeom prst="rect">
            <a:avLst/>
          </a:prstGeom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47192" y="2129129"/>
            <a:ext cx="814407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Es el modelo de distribución más utilizado en la práctica, puesto que, multitud de fenómenos se comportan según una distribución normal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Por ejemplos las variables aleatorias continuas: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Peso en kg de una persona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La estatura en </a:t>
            </a:r>
            <a:r>
              <a:rPr kumimoji="0" lang="es-CO" altLang="es-CO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cms</a:t>
            </a: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de una persona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El coeficientes de inteligencia de una persona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Los diámetros de una tapa de gaseosa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Contenido de una bolsa de arroz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Número de casos de violencia intrafamiliar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Número de delitos en una ciudad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número de casos atendido por la justicia colombiana.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Tienen distribución norma con media </a:t>
            </a:r>
            <a:r>
              <a:rPr lang="el-GR" altLang="es-CO" sz="2000" dirty="0">
                <a:solidFill>
                  <a:srgbClr val="0070C0"/>
                </a:solidFill>
              </a:rPr>
              <a:t>μ</a:t>
            </a: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y desviación estándar </a:t>
            </a:r>
            <a:r>
              <a:rPr lang="el-GR" altLang="es-CO" sz="2000" dirty="0">
                <a:solidFill>
                  <a:srgbClr val="0070C0"/>
                </a:solidFill>
              </a:rPr>
              <a:t>σ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7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8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50" y="2435660"/>
            <a:ext cx="6438900" cy="4133850"/>
          </a:xfrm>
          <a:prstGeom prst="rect">
            <a:avLst/>
          </a:prstGeom>
        </p:spPr>
      </p:pic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237884" y="3021105"/>
            <a:ext cx="504056" cy="3480422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392941" y="6277818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392941" y="1392169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402777" y="1070156"/>
                <a:ext cx="3218638" cy="742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altLang="es-CO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𝟒𝟔𝟐</m:t>
                            </m:r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kumimoji="0" lang="es-CO" altLang="es-CO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𝟕𝟒𝟓</m:t>
                        </m:r>
                      </m:e>
                    </m:d>
                  </m:oMath>
                </a14:m>
                <a:endParaRPr kumimoji="0" lang="es-CO" sz="2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0.94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777" y="1070156"/>
                <a:ext cx="3218638" cy="742254"/>
              </a:xfrm>
              <a:prstGeom prst="rect">
                <a:avLst/>
              </a:prstGeom>
              <a:blipFill>
                <a:blip r:embed="rId4"/>
                <a:stretch>
                  <a:fillRect l="-568" b="-1487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96119" y="999199"/>
                <a:ext cx="2347689" cy="376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altLang="es-CO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</m:sub>
                          <m:sup>
                            <m: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𝟒𝟐</m:t>
                        </m:r>
                        <m:r>
                          <a:rPr kumimoji="0" lang="es-CO" altLang="es-C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𝟗𝟖</m:t>
                        </m:r>
                      </m:e>
                    </m:d>
                  </m:oMath>
                </a14:m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9" y="999199"/>
                <a:ext cx="2347689" cy="376193"/>
              </a:xfrm>
              <a:prstGeom prst="rect">
                <a:avLst/>
              </a:prstGeom>
              <a:blipFill>
                <a:blip r:embed="rId5"/>
                <a:stretch>
                  <a:fillRect l="-259" b="-16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4252402" y="2953122"/>
            <a:ext cx="504056" cy="3364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521688" y="1401902"/>
                <a:ext cx="2431456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𝟗𝟗</m:t>
                    </m:r>
                  </m:oMath>
                </a14:m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8" y="1401902"/>
                <a:ext cx="2431456" cy="341632"/>
              </a:xfrm>
              <a:prstGeom prst="rect">
                <a:avLst/>
              </a:prstGeom>
              <a:blipFill>
                <a:blip r:embed="rId6"/>
                <a:stretch>
                  <a:fillRect l="-251" b="-892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413187" y="1812302"/>
                <a:ext cx="2093009" cy="678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altLang="es-CO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</m:sub>
                          <m:sup>
                            <m:r>
                              <a:rPr kumimoji="0" lang="es-CO" altLang="es-CO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  <m:r>
                          <a:rPr kumimoji="0" lang="es-CO" altLang="es-C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𝟖𝟒𝟖</m:t>
                        </m:r>
                      </m:e>
                    </m:d>
                  </m:oMath>
                </a14:m>
                <a:endParaRPr kumimoji="0" lang="es-CO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 0.05</a:t>
                </a: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87" y="1812302"/>
                <a:ext cx="2093009" cy="678391"/>
              </a:xfrm>
              <a:prstGeom prst="rect">
                <a:avLst/>
              </a:prstGeom>
              <a:blipFill>
                <a:blip r:embed="rId7"/>
                <a:stretch>
                  <a:fillRect l="-292" b="-125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160" y="2978597"/>
            <a:ext cx="2951414" cy="35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6" grpId="0"/>
      <p:bldP spid="13" grpId="0" animBg="1"/>
      <p:bldP spid="15" grpId="0"/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496119" y="1403101"/>
            <a:ext cx="2560203" cy="340433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96119" y="999199"/>
                <a:ext cx="3499817" cy="652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𝟒𝟔𝟐</m:t>
                        </m:r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kumimoji="0" lang="es-CO" altLang="es-CO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𝟕𝟒𝟓</m:t>
                    </m:r>
                    <m:r>
                      <a:rPr kumimoji="0" lang="es-C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9" y="999199"/>
                <a:ext cx="3499817" cy="652230"/>
              </a:xfrm>
              <a:prstGeom prst="rect">
                <a:avLst/>
              </a:prstGeom>
              <a:blipFill>
                <a:blip r:embed="rId3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521688" y="1401902"/>
                <a:ext cx="2431456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altLang="es-CO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𝟗𝟒</m:t>
                    </m:r>
                  </m:oMath>
                </a14:m>
                <a:endParaRPr kumimoji="0" lang="es-CO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8" y="1401902"/>
                <a:ext cx="2431456" cy="341632"/>
              </a:xfrm>
              <a:prstGeom prst="rect">
                <a:avLst/>
              </a:prstGeom>
              <a:blipFill>
                <a:blip r:embed="rId4"/>
                <a:stretch>
                  <a:fillRect l="-251" b="-892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14" y="2780928"/>
            <a:ext cx="75438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425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7420-B49F-8C93-77AD-0887D0D9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561FD0EB-26AE-813F-F53C-596A52B20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259EB020-F6AE-8E24-38C4-302E9CF455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388FC9-29D6-AC2D-66FF-79261938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16" y="1440234"/>
            <a:ext cx="8492568" cy="39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27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CB182-FF94-5825-DBFA-A5FE2BE5C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D28C066-381A-FFCC-885E-1F65DF25B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 err="1">
                <a:solidFill>
                  <a:srgbClr val="0070C0"/>
                </a:solidFill>
              </a:rPr>
              <a:t>Ejemplos:Distribución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s-ES_tradnl" altLang="es-CO" sz="3600" b="1" dirty="0" err="1">
                <a:solidFill>
                  <a:srgbClr val="0070C0"/>
                </a:solidFill>
              </a:rPr>
              <a:t>Chicuadrado</a:t>
            </a:r>
            <a:r>
              <a:rPr lang="es-ES_tradnl" altLang="es-CO" sz="3600" b="1" dirty="0">
                <a:solidFill>
                  <a:srgbClr val="0070C0"/>
                </a:solidFill>
              </a:rPr>
              <a:t> </a:t>
            </a:r>
            <a:r>
              <a:rPr lang="el-GR" altLang="es-CO" sz="3600" b="1" dirty="0">
                <a:solidFill>
                  <a:srgbClr val="0070C0"/>
                </a:solidFill>
              </a:rPr>
              <a:t>χ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>
            <a:extLst>
              <a:ext uri="{FF2B5EF4-FFF2-40B4-BE49-F238E27FC236}">
                <a16:creationId xmlns:a16="http://schemas.microsoft.com/office/drawing/2014/main" id="{3C907156-1BF0-6160-F7A9-CA4D8A460E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000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764704"/>
            <a:ext cx="756084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6000" b="1" dirty="0">
                <a:solidFill>
                  <a:srgbClr val="0070C0"/>
                </a:solidFill>
              </a:rPr>
              <a:t>Distribución </a:t>
            </a:r>
            <a:r>
              <a:rPr lang="es-ES_tradnl" altLang="es-CO" sz="6000" b="1" dirty="0" err="1">
                <a:solidFill>
                  <a:srgbClr val="0070C0"/>
                </a:solidFill>
              </a:rPr>
              <a:t>Student</a:t>
            </a:r>
            <a:r>
              <a:rPr lang="es-ES_tradnl" altLang="es-CO" sz="6000" b="1" dirty="0">
                <a:solidFill>
                  <a:srgbClr val="0070C0"/>
                </a:solidFill>
              </a:rPr>
              <a:t> </a:t>
            </a:r>
            <a:r>
              <a:rPr lang="es-ES_tradnl" altLang="es-CO" sz="6000" b="1" dirty="0">
                <a:solidFill>
                  <a:srgbClr val="C00000"/>
                </a:solidFill>
              </a:rPr>
              <a:t>t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endParaRPr lang="es-CO" sz="6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20272"/>
            <a:ext cx="62484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21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748934" y="219079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Distribución t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s-CO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s-CO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s-CO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p>
                            <m:r>
                              <a:rPr lang="es-CO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s-C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s-CO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8934" y="219079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6"/>
              <p:cNvSpPr>
                <a:spLocks noChangeArrowheads="1"/>
              </p:cNvSpPr>
              <p:nvPr/>
            </p:nvSpPr>
            <p:spPr bwMode="auto">
              <a:xfrm>
                <a:off x="633539" y="1281208"/>
                <a:ext cx="8144073" cy="1608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Supondremos ahora que tenemos una población que denotaremos con la letra </a:t>
                </a:r>
                <a14:m>
                  <m:oMath xmlns:m="http://schemas.openxmlformats.org/officeDocument/2006/math">
                    <m:r>
                      <a:rPr kumimoji="0" lang="es-CO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la cual sigue una distribución normal 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s-CO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kumimoji="0"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0"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donde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es desconocida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De la población observaremos una muestra aleatoria que notaremos por: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 b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 b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s-CO" alt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s-CO" altLang="es-CO" sz="2000" b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kumimoji="0" lang="es-CO" alt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s-CO" alt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539" y="1281208"/>
                <a:ext cx="8144073" cy="1608133"/>
              </a:xfrm>
              <a:prstGeom prst="rect">
                <a:avLst/>
              </a:prstGeom>
              <a:blipFill>
                <a:blip r:embed="rId4"/>
                <a:stretch>
                  <a:fillRect l="-823" t="-3030" r="-299" b="-60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648275" y="3453814"/>
                <a:ext cx="7996473" cy="29830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Definimos la media de la muestra de la siguiente forma: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kumimoji="0" lang="es-CO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s-CO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s-CO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s-CO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…+</m:t>
                        </m:r>
                        <m:sSub>
                          <m:sSubPr>
                            <m:ctrlP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s-CO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0" lang="es-CO" sz="2000" b="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Entonces,  también es una variable aleatoria continua que tiene distribución: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kumimoji="0" lang="es-CO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s-CO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con (n-1) grados de libertad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b="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 el Cambio a t 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s-CO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kumimoji="0" lang="es-CO" sz="20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kumimoji="0" lang="es-CO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0" lang="es-CO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kumimoji="0" lang="es-CO" sz="2000" b="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b="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275" y="3453814"/>
                <a:ext cx="7996473" cy="2983061"/>
              </a:xfrm>
              <a:prstGeom prst="rect">
                <a:avLst/>
              </a:prstGeom>
              <a:blipFill>
                <a:blip r:embed="rId5"/>
                <a:stretch>
                  <a:fillRect l="-762" t="-12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1120" y="19602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Ejemplos: Distribución 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6315984" y="1423635"/>
            <a:ext cx="2356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i="1" dirty="0">
                <a:solidFill>
                  <a:srgbClr val="C00000"/>
                </a:solidFill>
                <a:latin typeface="Cambria Math" panose="02040503050406030204" pitchFamily="18" charset="0"/>
              </a:rPr>
              <a:t>Por tanto,</a:t>
            </a:r>
          </a:p>
          <a:p>
            <a:r>
              <a:rPr lang="es-CO" sz="2000" dirty="0">
                <a:solidFill>
                  <a:srgbClr val="C00000"/>
                </a:solidFill>
              </a:rPr>
              <a:t>t</a:t>
            </a:r>
            <a:r>
              <a:rPr lang="es-CO" sz="2000" baseline="-25000" dirty="0">
                <a:solidFill>
                  <a:srgbClr val="C00000"/>
                </a:solidFill>
              </a:rPr>
              <a:t>0.025;14 </a:t>
            </a:r>
            <a:r>
              <a:rPr lang="es-CO" sz="2000" dirty="0">
                <a:solidFill>
                  <a:srgbClr val="C00000"/>
                </a:solidFill>
              </a:rPr>
              <a:t>≈ 2.145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3" y="2348896"/>
            <a:ext cx="6162675" cy="448627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2908912" y="3214441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94339" y="5104990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762875"/>
            <a:ext cx="3952875" cy="923925"/>
          </a:xfrm>
          <a:prstGeom prst="rect">
            <a:avLst/>
          </a:prstGeom>
        </p:spPr>
      </p:pic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187624" y="824980"/>
            <a:ext cx="3160787" cy="288032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3054197"/>
            <a:ext cx="31813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3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Ejemplos </a:t>
            </a:r>
            <a:r>
              <a:rPr lang="es-CO" altLang="es-CO" sz="3600" b="1" dirty="0">
                <a:solidFill>
                  <a:srgbClr val="0070C0"/>
                </a:solidFill>
              </a:rPr>
              <a:t>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6253467" y="1423635"/>
            <a:ext cx="24817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i="1" dirty="0">
                <a:solidFill>
                  <a:srgbClr val="C00000"/>
                </a:solidFill>
                <a:latin typeface="Cambria Math" panose="02040503050406030204" pitchFamily="18" charset="0"/>
              </a:rPr>
              <a:t>Por tanto,</a:t>
            </a:r>
          </a:p>
          <a:p>
            <a:r>
              <a:rPr lang="es-CO" sz="2000" dirty="0">
                <a:solidFill>
                  <a:srgbClr val="C00000"/>
                </a:solidFill>
              </a:rPr>
              <a:t>-t</a:t>
            </a:r>
            <a:r>
              <a:rPr lang="es-CO" sz="2000" baseline="-25000" dirty="0">
                <a:solidFill>
                  <a:srgbClr val="C00000"/>
                </a:solidFill>
              </a:rPr>
              <a:t>0.01;10 </a:t>
            </a:r>
            <a:r>
              <a:rPr lang="es-CO" sz="2000" dirty="0">
                <a:solidFill>
                  <a:srgbClr val="C00000"/>
                </a:solidFill>
              </a:rPr>
              <a:t>≈ -1.345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3" y="2348896"/>
            <a:ext cx="6162675" cy="448627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999367" y="3139307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94339" y="5104990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762875"/>
            <a:ext cx="3952875" cy="923925"/>
          </a:xfrm>
          <a:prstGeom prst="rect">
            <a:avLst/>
          </a:prstGeom>
        </p:spPr>
      </p:pic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039380" y="1105261"/>
            <a:ext cx="3160787" cy="288032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5" y="3048000"/>
            <a:ext cx="31527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4678327" y="1172165"/>
            <a:ext cx="2446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i="1" dirty="0">
                <a:solidFill>
                  <a:srgbClr val="C00000"/>
                </a:solidFill>
                <a:latin typeface="Cambria Math" panose="02040503050406030204" pitchFamily="18" charset="0"/>
              </a:rPr>
              <a:t>Por tanto,</a:t>
            </a:r>
          </a:p>
          <a:p>
            <a:r>
              <a:rPr lang="es-CO" sz="2000" dirty="0">
                <a:solidFill>
                  <a:srgbClr val="C00000"/>
                </a:solidFill>
              </a:rPr>
              <a:t>t</a:t>
            </a:r>
            <a:r>
              <a:rPr lang="es-CO" sz="2000" baseline="-25000" dirty="0">
                <a:solidFill>
                  <a:srgbClr val="C00000"/>
                </a:solidFill>
              </a:rPr>
              <a:t>0.995;7 </a:t>
            </a:r>
            <a:r>
              <a:rPr lang="es-CO" sz="2000" dirty="0">
                <a:solidFill>
                  <a:srgbClr val="C00000"/>
                </a:solidFill>
              </a:rPr>
              <a:t>≈ - 3.499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3" y="2348896"/>
            <a:ext cx="6162675" cy="448627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4175850" y="3214441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51520" y="4077072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762875"/>
            <a:ext cx="3952875" cy="923925"/>
          </a:xfrm>
          <a:prstGeom prst="rect">
            <a:avLst/>
          </a:prstGeom>
        </p:spPr>
      </p:pic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028546" y="1364052"/>
            <a:ext cx="3160787" cy="288032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3261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Ejemplos </a:t>
            </a:r>
            <a:r>
              <a:rPr lang="es-CO" altLang="es-CO" sz="3600" b="1" dirty="0">
                <a:solidFill>
                  <a:srgbClr val="0070C0"/>
                </a:solidFill>
              </a:rPr>
              <a:t>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278" y="2563851"/>
            <a:ext cx="2546845" cy="37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2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992" y="2780928"/>
            <a:ext cx="756084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6000" b="1" dirty="0">
                <a:solidFill>
                  <a:srgbClr val="0070C0"/>
                </a:solidFill>
              </a:rPr>
              <a:t>Gran Aplicación de la 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r>
              <a:rPr lang="es-ES_tradnl" altLang="es-CO" sz="6000" b="1" dirty="0">
                <a:solidFill>
                  <a:srgbClr val="0070C0"/>
                </a:solidFill>
              </a:rPr>
              <a:t>Distribución </a:t>
            </a:r>
            <a:r>
              <a:rPr lang="es-CO" altLang="es-CO" sz="6000" b="1" dirty="0">
                <a:solidFill>
                  <a:srgbClr val="0070C0"/>
                </a:solidFill>
              </a:rPr>
              <a:t>t -</a:t>
            </a:r>
            <a:r>
              <a:rPr lang="es-CO" altLang="es-CO" sz="6000" b="1" dirty="0" err="1">
                <a:solidFill>
                  <a:srgbClr val="0070C0"/>
                </a:solidFill>
              </a:rPr>
              <a:t>Student</a:t>
            </a:r>
            <a:br>
              <a:rPr lang="es-ES_tradnl" altLang="es-CO" sz="6000" b="1" dirty="0">
                <a:solidFill>
                  <a:srgbClr val="0070C0"/>
                </a:solidFill>
              </a:rPr>
            </a:br>
            <a:endParaRPr lang="es-CO" sz="6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802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00673"/>
            <a:ext cx="8144073" cy="1143000"/>
          </a:xfrm>
        </p:spPr>
        <p:txBody>
          <a:bodyPr>
            <a:normAutofit/>
          </a:bodyPr>
          <a:lstStyle/>
          <a:p>
            <a:pPr marL="457200" indent="-457200"/>
            <a:r>
              <a:rPr lang="es-ES_tradnl" altLang="es-CO" sz="3600" b="1" dirty="0">
                <a:solidFill>
                  <a:srgbClr val="0070C0"/>
                </a:solidFill>
              </a:rPr>
              <a:t>Normal N(</a:t>
            </a:r>
            <a:r>
              <a:rPr lang="el-GR" altLang="es-CO" sz="3600" b="1" dirty="0">
                <a:solidFill>
                  <a:srgbClr val="0070C0"/>
                </a:solidFill>
              </a:rPr>
              <a:t>μ,σ</a:t>
            </a:r>
            <a:r>
              <a:rPr lang="es-CO" altLang="es-CO" sz="3600" b="1" baseline="30000" dirty="0">
                <a:solidFill>
                  <a:srgbClr val="0070C0"/>
                </a:solidFill>
              </a:rPr>
              <a:t>2</a:t>
            </a:r>
            <a:r>
              <a:rPr lang="el-GR" altLang="es-CO" sz="36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1" y="980728"/>
            <a:ext cx="7869211" cy="3312368"/>
          </a:xfrm>
          <a:prstGeom prst="rect">
            <a:avLst/>
          </a:prstGeom>
        </p:spPr>
      </p:pic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47192" y="1713630"/>
            <a:ext cx="8144073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Por ejemplos las variables aleatorias continuas: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</a:t>
            </a:r>
            <a:r>
              <a:rPr kumimoji="0" lang="es-MX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Problemas Escolares: de rendimiento, de aprendizaje, orientación vocacional, dislexia, atención, concentración, distracción, memoria, psicomotricidad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Control de Esfínteres: enuresis, encopresis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</a:t>
            </a:r>
            <a:r>
              <a:rPr kumimoji="0" lang="es-MX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Problemas de Lenguaje: disfemia, tartamudez, dislalia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</a:t>
            </a:r>
            <a:r>
              <a:rPr kumimoji="0" lang="es-MX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Problemas de Alimentación: bulimia, anorexia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</a:t>
            </a:r>
            <a:r>
              <a:rPr kumimoji="0" lang="es-MX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Problemas Emocionales y del Comportamiento: rebeldía, rabietas, llanto, desobediencia, agresividad, inquietud, mentiras, pasotismo, robos, conducta desafiante.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Hiperactividad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</a:t>
            </a:r>
            <a:r>
              <a:rPr kumimoji="0" lang="es-MX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Dependencia materna, ansiedad de separación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X = Adicción videojuegos, a internet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Etc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20000"/>
              </a:spcBef>
              <a:buClr>
                <a:srgbClr val="7030A0"/>
              </a:buClr>
              <a:buSzPct val="75000"/>
              <a:buFont typeface="Wingdings" panose="05000000000000000000" pitchFamily="2" charset="2"/>
              <a:buChar char="q"/>
            </a:pP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Tienen distribución norma con media </a:t>
            </a:r>
            <a:r>
              <a:rPr lang="el-GR" altLang="es-CO" sz="2000" dirty="0">
                <a:solidFill>
                  <a:srgbClr val="0070C0"/>
                </a:solidFill>
              </a:rPr>
              <a:t>μ</a:t>
            </a:r>
            <a:r>
              <a:rPr kumimoji="0" lang="es-CO" altLang="es-C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y desviación estándar </a:t>
            </a:r>
            <a:r>
              <a:rPr lang="el-GR" altLang="es-CO" sz="2000" dirty="0">
                <a:solidFill>
                  <a:srgbClr val="0070C0"/>
                </a:solidFill>
              </a:rPr>
              <a:t>σ</a:t>
            </a:r>
            <a:endParaRPr kumimoji="0" lang="es-CO" altLang="es-C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0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4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4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8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20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80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90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70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709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 de una Distribución </a:t>
            </a:r>
            <a:r>
              <a:rPr lang="es-CO" altLang="es-CO" sz="3600" b="1" dirty="0">
                <a:solidFill>
                  <a:srgbClr val="0070C0"/>
                </a:solidFill>
              </a:rPr>
              <a:t>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761075" y="1772005"/>
            <a:ext cx="7519275" cy="256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Se aplica una prueba de autoestima a 25 personas quienes obtienen una calificación promedio de 62.1 con una desviación estándar de 5.83.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Se sabe que el valor correcto de la prueba debe ser mayor a 60.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¿existe suficiente evidencia para comprobar que no hay problemas de autoestima en el grupo seleccionado?.</a:t>
            </a:r>
            <a:endParaRPr kumimoji="0" lang="es-CO" alt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972780"/>
                <a:ext cx="8144073" cy="69375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4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0" lang="es-CO" sz="24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𝟔𝟐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comprender es que: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Con (n-1) grados de libertad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𝟖𝟑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𝟐𝟓</m:t>
                            </m:r>
                          </m:e>
                        </m:rad>
                      </m:den>
                    </m:f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𝟖𝟑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es decir,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𝟏𝟕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 el Cambio a t es: 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972780"/>
                <a:ext cx="8144073" cy="6937540"/>
              </a:xfrm>
              <a:prstGeom prst="rect">
                <a:avLst/>
              </a:prstGeom>
              <a:blipFill>
                <a:blip r:embed="rId4"/>
                <a:stretch>
                  <a:fillRect l="-1198" t="-20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61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4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6234232" y="1423635"/>
            <a:ext cx="2520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i="1" dirty="0">
                <a:solidFill>
                  <a:srgbClr val="C00000"/>
                </a:solidFill>
                <a:latin typeface="Cambria Math" panose="02040503050406030204" pitchFamily="18" charset="0"/>
              </a:rPr>
              <a:t>Por tanto,</a:t>
            </a:r>
          </a:p>
          <a:p>
            <a:r>
              <a:rPr lang="es-CO" sz="2000" dirty="0">
                <a:solidFill>
                  <a:srgbClr val="C00000"/>
                </a:solidFill>
              </a:rPr>
              <a:t>Si hay evidencia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3" y="2348896"/>
            <a:ext cx="6162675" cy="448627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2392479" y="3208380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0" y="6453336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482325" y="1777712"/>
            <a:ext cx="3160787" cy="288032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71409" y="63260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Ejemplos </a:t>
            </a:r>
            <a:r>
              <a:rPr lang="es-CO" altLang="es-CO" sz="3600" b="1" dirty="0">
                <a:solidFill>
                  <a:srgbClr val="0070C0"/>
                </a:solidFill>
              </a:rPr>
              <a:t>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576613" y="831219"/>
                <a:ext cx="5584273" cy="550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s-CO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𝟔𝟐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𝟔𝟐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𝟔𝟎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</m:den>
                        </m:f>
                      </m:e>
                    </m: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𝟕𝟗𝟒𝟖</m:t>
                        </m:r>
                      </m:e>
                    </m:d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13" y="831219"/>
                <a:ext cx="5584273" cy="550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597446" y="1350691"/>
                <a:ext cx="55842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𝟕𝟗𝟒𝟖</m:t>
                        </m:r>
                      </m:e>
                    </m:d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&lt; 0.05</a:t>
                </a: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46" y="1350691"/>
                <a:ext cx="5584273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719" y="3206220"/>
            <a:ext cx="2828695" cy="36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6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1" grpId="0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188640"/>
            <a:ext cx="756084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 de una Distribución </a:t>
            </a:r>
            <a:r>
              <a:rPr lang="es-CO" altLang="es-CO" sz="3600" b="1" dirty="0">
                <a:solidFill>
                  <a:srgbClr val="0070C0"/>
                </a:solidFill>
              </a:rPr>
              <a:t>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887016" y="1607406"/>
            <a:ext cx="7519275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Ejemplo: el CEO de la compañía de fabricación de bombillas afirma que una bombilla promedio dura 300 días.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Un investigador selecciona al azar 15 bombillas para las pruebas.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Los bulbos muestreados duran un promedio de 290 días, con una desviación estándar de 50 días.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  <a:buFont typeface="Wingdings" panose="05000000000000000000" pitchFamily="2" charset="2"/>
              <a:buChar char="n"/>
            </a:pPr>
            <a:r>
              <a:rPr kumimoji="0" lang="es-C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Si la afirmación del CEO fuera cierta, ¿cuál es la probabilidad de que 15 bombillas seleccionadas al azar tengan una vida promedio de no más de 290 días?</a:t>
            </a:r>
            <a:endParaRPr kumimoji="0" lang="es-CO" altLang="es-CO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0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0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</a:pPr>
                <a:r>
                  <a:rPr lang="es-ES_tradnl" altLang="es-CO" sz="3600" b="1" dirty="0">
                    <a:solidFill>
                      <a:srgbClr val="0070C0"/>
                    </a:solidFill>
                  </a:rPr>
                  <a:t>Ejemplo 1 de muestreo de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s-CO" sz="36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0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9592" y="188640"/>
                <a:ext cx="7560840" cy="1143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6"/>
              <p:cNvSpPr>
                <a:spLocks noChangeArrowheads="1"/>
              </p:cNvSpPr>
              <p:nvPr/>
            </p:nvSpPr>
            <p:spPr bwMode="auto">
              <a:xfrm>
                <a:off x="747192" y="1138979"/>
                <a:ext cx="8144073" cy="66051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kumimoji="0" lang="es-CO" sz="4000" dirty="0">
                    <a:solidFill>
                      <a:srgbClr val="00B050"/>
                    </a:solidFill>
                    <a:latin typeface="Times New Roman" panose="02020603050405020304" pitchFamily="18" charset="0"/>
                  </a:rPr>
                  <a:t>Solución</a:t>
                </a: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En este problemas nos piden calcular la probabilidad de que: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0" lang="es-CO" sz="2400" b="1" i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𝟐𝟗𝟎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Lo que debemos comprender es que: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e>
                    </m:d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kumimoji="0" lang="es-CO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𝟏𝟓</m:t>
                            </m:r>
                          </m:e>
                        </m:rad>
                      </m:den>
                    </m:f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𝟗𝟏</m:t>
                    </m:r>
                  </m:oMath>
                </a14:m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es decir,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𝟏𝟐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𝟗𝟏</m:t>
                    </m:r>
                    <m:r>
                      <a:rPr kumimoji="0" lang="es-CO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con 14 grados de libertad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 el Cambio a t es: </a:t>
                </a:r>
                <a14:m>
                  <m:oMath xmlns:m="http://schemas.openxmlformats.org/officeDocument/2006/math"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0" lang="es-CO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s-CO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rad>
                      </m:den>
                    </m:f>
                    <m:r>
                      <a:rPr kumimoji="0" lang="es-CO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𝟑𝟎𝟎</m:t>
                        </m:r>
                      </m:num>
                      <m:den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𝟗𝟏</m:t>
                        </m:r>
                      </m:den>
                    </m:f>
                  </m:oMath>
                </a14:m>
                <a:r>
                  <a:rPr kumimoji="0" lang="es-CO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 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0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rgbClr val="C00000"/>
                  </a:buClr>
                  <a:buSzPct val="75000"/>
                  <a:buFont typeface="Wingdings" panose="05000000000000000000" pitchFamily="2" charset="2"/>
                  <a:buChar char="n"/>
                </a:pPr>
                <a:endParaRPr kumimoji="0" lang="es-CO" sz="2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192" y="1138979"/>
                <a:ext cx="8144073" cy="6605142"/>
              </a:xfrm>
              <a:prstGeom prst="rect">
                <a:avLst/>
              </a:prstGeom>
              <a:blipFill>
                <a:blip r:embed="rId4"/>
                <a:stretch>
                  <a:fillRect l="-1198" t="-21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26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0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30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A3oAAAH0CAYAAABrdl/5AAAgAElEQVR4XuzdCZxVdf3/8c/sG7MyDIv7gktpamQYmJIm2oKGUqjkjmHuiOKCWKCYomiY+tcULQzTXNHSX7ihhrmRmZaaJYGKwjA7wywMM//H917RYZjl/T1z78xdXvN4/B6/ou/ce87rfO4wT86596S0ta1uswT4am5utRUramz33YsTYG+iuwuVlY3W2LjJhg3Li+4TJcCjr1pVZ0VFWVZQkJkAexPdXfjXvyptjz2KLTU1JbpPFOePvmFDi336ab3tvHNhnO9J9Dd/7doNoScpK8uN/pPF+TN88EGNDRmSZ7m56XG+J9Hd/NbWNnv33Sr70pdKovtECfDotbXNVl3dZNtvn58AexPdXVi9ut6ys9OspCQ7uk+UAI/+3ntVttNOhZaZmZoAexO9XWhq2mTud9Dhw4t69SQpQK9X/eLym4GeftiAnt4K6GmtgJ7Wya0CenoroKe1AnpaJ7cK6OmtgJ7eCuhprZIGeuXlDVsUGTQoJ/TfO/55YWFW6Ixex39N6Wp9Mv+5+0WzpaU1dJYqmTu0H6yuOjQ0tITO6LkXnLI+mXuuXdtgpaXZoTN6ydyhpzlxVx80NbWEzuipP9+SteeKFbWhnAMGZIT+f7J2UObE/QPedtvlh87oKeuTtaeD3jvvVFlZWfh3iWTt0NnvUR1fX+7Kn8bGls/PKDBXnf/+6bo56G3c2LrFGXV+XnX++lq3rsGKirJt6NDwlRrMVedz5X5H33yyoaffK7r7ORbzZ/TWrAlfurP5a/Dg8GB0/PPi4uwQ9Nwv5cr6rh4nGf7c/eBuaWkL/fKUDPvbm3lwwHMz5cDXm8dJhs7uh3dpafgHVjLsb9B5cP/I4ubKQU/9+ZasPd3PdPeVmxuGXrJ2UObEXWK3GXrK+mTtGYZe5ec/q5K1Q2e/R3V8fTU3O+ht+hx6zFXnv3+6bmHobbLs7C8unebnVfhvyY4dKioarbg4y4YODb99iLnqfK7c754Oeh3fOuQ7VzEPvS1+u+7mv/AePbWUGZdu6q24dFNvxaWbWisu3dQ6uVVcuqm34tJNrRWXbmqd3Cou3dRbcemm3opLN7VWSXPpppbDDOippYCeXso+P23Oh7H0XA3o9dzIrQB6Wiegp3dyK4Ge1gvoaZ2Ant7JrQR6ei+gp7UCeh06AT1tcNwqzujprTijp7cCeloroKd1Anp6J6CntwJ6eivO6OmtgJ7eCuhprYAe0NMmpZNVQE9PB/T0VkBPawX0tE5AT+8E9PRWQE9vBfT0VkBPbwX0tFZAD+hpkwL0Andy3wj09HxAT2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WKSegtXbo8tPVjxozQ9iKCq5qbW23FihrbfffiCD5qYj5UZWWjNTZusmHD8hJzByO4V6tW1VlRUZYVFGRG8FET86GAnnZcgZ7WCejpnYCe3gro6a2Ant4K6OmtgJ7WCuh16AT0tMFxq4Ce3gro6a2AntYK6GmdgJ7eCejprYCe3gro6a2Ant4K6GmtgB7Q0yalk1VAT08H9PRWQE9rBfS0TkBP7wT09FZAT28F9PRWQE9vBfS0VkAP6GmTAvQCd3LfCPT0fEBPawX0tE5AT+8E9PRWQE9vBfT0VkBPbwX0tFZAD+hpkwL0AncCen7pgJ7WC+hpnYCe3gno6a2Ant4K6OmtgJ7eCuhprYAe0NMmBegF7gT0/NIBPa0X0NM6AT29E9DTWwE9vRXQ01sBPb0V0NNaAT2gp00K0AvcCej5pQN6Wi+gp3UCenonoKe3Anp6K6CntwJ6eiugp7UCekkCvfr6FJs+vcBuvTXX8vPbbObMOps6td7S07VB6WxVPH8YS0uL2bx5A+ySS/JDu3bNNXU2bdr6XvXoriTv0dPnDOhprYCe1gno6Z2Ant4K6OmtgJ7eCujprYCe1gro9SP0KipSbdKkIvvzn7M+34qrr66z6dPXW1pa1wdw2bJMO/DAgaEFv/tdtU2a1NDt0W5rM1u0KMdOOKFIRk1DQ4o9+WSW3X9/jr3ySoatXJlmJSWtduihzXb00Y02blyjNTU1xMx99J56KsvGji2xww9vskWLqm3gwNYeXwHtsefwe9ttNXbccQ2WktLjt3ovAHp6MqCntQJ6Wiegp3cCenoroKe3Anp6K6CntwJ6WiugF2PQ22efjXb//dW2++4tXR5BX+i9/nqGTZhQHMLamWdusLlzay0vr63Lx3///XQ7++wCW7LkC4B2XDx6dLPNnVtuO+7Y0O83TG9/ttIHem6f3PdOnVpgd9yRa679739fbXvu2XV77WW19Sqgp5cDeloroKd1Anp6J6CntwJ6eiugp7cCenoroKe1AnoxAj2HjOrq1BDGZs5cbz/7WV2XZ/V8oFdbm2LnnFNoCxfm2MiRG+2ee6pt+PCuIbNmTapNmVJoixdn9zhBI0c22vz5a2zkyMwe10Z6gTtL6fbtvffS7ZZb8kL75758oee+55130u2444rszTczbMqUDXbjjbWWk9M1hIPsC9DTqwE9rRXQ0zoBPb0T0NNbAT29FdDTWwE9vRXQ01oBvRiB3qWXrrfm5hSbNy8vdEbpvvuq7Stf2djpUfSBngObu2Szri4lhDx3mWdXlyY6PN14Y55Nm1YQet79999oV11VZ2PGNFtmZlto+15+OcPmzBnw+dm+88+vtOuvb+r2UlNtFPVV7fe/43cFgZ7b7zvvzLWf/KQw9P7FBx+ssrFjm/QNElYCPSHSZ0uAntYK6GmdgJ7eCejprYCe3gro6a2Ant4K6GmtgF6MQG/27Do76qgmO/bYotAZpssuW2+zZtV1+uEgKvSqqsJn5x54INvGj2+0BQtqrLi46/eurV6dFnrP4NKlmd1exui275RTikLv3dtvv0Z76KFa22mnTdrERWBVpKEX/kUw1U4/vdAeeyzbTj65wW6+uabby1t9dwPo6cWAntYK6GmdgJ7eCejprYCe3gro6a2Ant4K6GmtgF4MQc+d1fvZz/Lt6qsH2A47bAqdWfra17Y+q6dC75lnsmz8+OLQ2TzlQ1s2f6CJS3LllXU2Y8b6Ts/+dTzzt3hxlR15ZKM2cRFYFQ3ouc1asCDXJk8utKFDW+3RRyvt61/v/IxqkF0Aeno1oKe1AnpaJ6CndwJ6eiugp7cCenoroKe3AnpaK6AXQ9Bz78375z/T7Yc/LA6d1Zs2rd7mzKmzrKwt3y+mQG/TJrOZM/PtF78YYKNGNdu991aH8Njdl7ts84ILwpdtPv98hR10UHOXy90lnIcdVmLr16faz34Wfk9hND6tUhlj9wmh7gNVbr89N9B79DY/x4oVaXbcccWhM5U9vU9S2a72a4CeXgzoaa2AntYJ6OmdgJ7eCujprYCe3gro6a2AntYK6MUY9BzQ5s4dYJddlt/lmSUFeu0vw3T3y3P3iXPvs+vqq7ExJfTePHefPeWTP//zn3SbMKHA3nwzK2ofYKKNsFmkoOfeg+juq+fAe8QRTaH3NJaW9nybBmU7gZ5SKbwG6GmtgJ7WCejpnYCe3gro6a2Ant4K6OmtgJ7WCujFGPTc5rhPkpw4setPgVSgt3x5ho0bV2KffJJqyqWVGzak2HnnFYQ+lEQ5A+juAfijHxXYs8/m9Oosmjam3a+KFPTcs7j7Df74x0UhZD/+eKWNGBGZyzeBnn6kgZ7WCuhpnYCe3gno6a2Ant4K6OmtgJ7eCuhprYBeDEKv/XvgHDjuu69qi8soFehtBou7lcKDD3b9CZ6bd7/9zduVT65MVOj5All7mZkBPbUUZ/TUUkBPLeU+bGlDaHFZWa7+TUm68oMPamzIkDzLzU1P0gLabgM9rZNbBfT0VkBPbwX0tFZALwah5zbpf/9LC51Zcqjr+CmQCvSuvHKAXXFFvn37202h9+cNGtT9JYhALzwI7S95veGGWnOXvUbiC+jpFTmjp7UCelontwro6a2AntYK6GmdgJ7eKfw7SL1lZ6dZSUnP9zL2e+TEWw30tGMK9GIUeu6s3k035dn55xdsdW+3nqDX/oNYTjihwW65pSb0GN19Ab1wHXdLCnffwT/9KcvcLS/ch7JE4gvo6RWBntYK6GmdgJ7eya0EelovoKd1Anp6J6Dn1wroab2AXoxCz23Wxx+nhdDx3HOZduKJDfarX9VYQUFb6CzfgQcODG15Z7dNaP+etSlTNtiNN9ZaTg7QU14S7dspH2KjPKZbA/TUUly6qZYCemopzujppYCe2groqaW4dFMvxRk9n1ZAT6sF9GIYeu6snvtwlJ/8pDB0Rs59CuRRRzVGBXrtP4xlzJhmW7So2oYN6/p2DIn6Hr0gSFZeakBPqRRewxk9rRXQ0zq5VVy6qbfijJ7WCuhpndwq3qOnt+LSTb0V0NNaAb0Yhp7bNPepmSeeWGRPP51lP/xho91+e43961/pET+jx+0VwoPAGT3tB0c0VwE9rS7Q0zoBPb2TWwn0tF5AT+sE9PRObiXQ03sBPa0V0Itx6LnN2/wJmu4/P/RQlQ0e3Not9IK8R889tru5urt/n/tKxhumu/3mPXraD45orgJ6Wl2gp3UCenonoKe3Anp6K87o6a2Ant4K6GmtgF4cQG/t2lQ7/fRCe+yxbDvyyMbQ+/UmTCgObXln79Fzf+77qZvue556KsvGji0JPe6VV9bZjBnrLSVl60Fqf/sH978q9+nTxjHYqkjeR49P3Qx2DCL5XUBPqwn0tE5AT+8E9PRWQE9vBfT0VkBPbwX0tFZALw6g5zbx4Yez7ZhjwribOLHB7r8/p1vobT4LuPfeLfaHP1TZHnu09DgRK1em2fHHF9lLL2XaPvtstN//vtr23HPr73vnnXQ75ZQie+WVDNtvv0Z76KFa22mnrt/P1+MT93JBJKH3j39k2IQJRfb+++kRBSzv0dMPMtDTWgE9rRPQ0zsBPb0V0NNbAT29FdDTWwE9rRXQixPouUsKp0wptAce2PLeKl2d0Qty4293yefcuV9cvrn//hvtqqvqzH04S2ZmmzU3p9jLL2fYnDkDbMmSrFC588+vtOuvb7K0tM4Hrv0ZMrfizjtr7LTTwjcvjtRXJKG3GcjuRvWPP15pI0ZsjMhmAj09I9DTWgE9rRPQ0zsBPb0V0NNbAT29FdDTWwE9rRXQixPouc1cvDg7dLuFurovrqfsCnrtgXXppetDl2J2hbH2CdasCYPSPVdPXyNGNNn8+Z/a6NGZXS51MBw7dmBom0eOdGcJq3p99q/97SV62kb3v//lLxU2enRzj0ubmlJs+vT80P0LjziiKfQpp6Wl3d9ovscH/WwB0FNL8ambaimgp5biUzf1UnwYi9oK6Kml+NRNvRQfxuLTCuhptYBeHEGvtjbFzjmn0BYuDF+26b66gl77D2QZNarZ7r232nbYQbu80l22ePbZBZ+ftetslByc5s4ttx13bLBhw/K6nLbbb8+1M84oDP3v7ubjP/uZBs7uxjda0FuxIs2OO644dElqpLZ1834APe0HklvFGT2tFdDTOrlV3F5Bb8WnbmqtgJ7Wya3ijJ7eijN6eiugp7UCenEEPbep7pJJ90Esm8/qdQU9t/aZZ7Js/Pjw2u7WdTYq9fUp9vjj2fbII9kh+Lj375WUtNqhhzbb0Uc32rhxjdbU1GCNjZu6hF77SyrdpZCPPlppX/967y+FjBb0FizItcmTCy2S2wr0tB9E7VcBPa0Z0NM6AT29k1sJ9LReQE/rBPT0Tm4l0NN7AT2tFdDrR+hphyj4qvbv6xs/vtEWLKix4uLIXIrotqqysrFb6LW/fPTkkxvs5ptrLC+vLfgORfE723+yaTS2lTN6+sEDeloroKd1Anp6J6CntwJ6eivO6OmtgJ7eCuhprYBeAkPP7Vr79/W595xNmtTQ6S0TtHHZclVP0HNn3r7znZLQGcVofAhLkG3u7Hvc7SLuvDPXfvKTQsvPb7MHH6yysWObIvXwoccBenpOoKe1AnpaJ6CndwJ6eiugp7cCenoroKe3AnpaK6CX4NBr/74+92EoDnvDh/d8qwVlfHqC3o035tkFFxRE7ENYlG0Ksqb97SKmTNlgN95Yazk5kT3zCPT0IwP0tFZAT+sE9PROQE9vBfT0VkBPbwX09FZAT2sF9BIcem73Xn/d3RuuOPQ+uzPP3GBz59ZG5BLK7qDX/v15kf5gE220tVXuvYhTpxbYHXfkdnvvQO3Rul4F9PSCQE9rBfS0TkBP7wT09FZAT28F9PRWQE9vBfS0VkAvCaDnLk1094dzt2ZwX9dcU2fTpq239HRtSLpa1R30Nt98fcWK9Ih9CEvvtnbr725pMZs3b4Bdckl+6JLN226rseOOi9ylre2fEejpRw/oaa2AntYJ6OmdgJ7eCujprYCe3gro6a2AntYK6CUB9NwuujNX06cX2K235oZQM3NmnU2dWt8r7HUHvc3vzzvmmMaY/BCW9siLJH67etkBPe0HklsF9LRWQE/rBPT0TkBPbwX09FZAT28F9PRWQE9rBfSSBHraOPit6uk9en6PltirgZ5+fIGe1groaZ2Ant4J6OmtgJ7eCujprYCe3groaa2AHtDTJqWTVUBPTwf09FZAT2sF9LROQE/vBPT0VkBPbwX09FZAT28F9LRWQA/oaZMC9AJ3ct8I9PR8QE9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qWPoffUU1k2dmyJHX54ky1aVG0DB7YG3s5Y+MZVq+qsqCjLCgoyY2FzYnobgJ52eICe1gno6Z2Ant4K6OmtgJ7eCujprYCe1groAT1tUvoQevX1KTZ9eoHdemsu0At8dOL3G4GeduyAntYJ6OmdgJ7eCujprYCe3gro6a2AntYK6AE9bVKiDL22NrPa2hR77710u+WWPFu4MCf0jJzRC3x44vYbgZ526ICe1gno6Z2Ant4K6OmtgJ7eCujprYCe1groAT1tUqIIvWXLMu3AAwd2uh1AL/DhidtvBHraoQN6Wiegp3cCenoroKe3Anp6K6CntwJ6Wqukgd7bb1dsUWSvvcKw6Pjnu+1WbCtW1NjGjVu+J6yr9fx5OGtvOrzxRq6deOLOnU7s6NHr7ZprPrQDDyzq9Hj15nnbP2G0H8e9N8+9R8+9V68vnzfa+8Xj937+ezMPubnptvPOhVv9HOO49O9xiff+bqbcbKl/b8b7/gbZfgc9949SvXn9Bnnezn5v4XES5/XuoFdZ2chcdfL7OXMebM6HDy8K/e7pwNebn1cpbW2r2zRb9rxq6dLloUVjxozoeXGEVzQ3t4agt/vuxRF+5O4f7pNPUu3ee3PsySez7NVXM62uLqXH5+/vs13uh1Fj4yYbNiyvx23tbgFn9HqVL+G+mTN62iHljJ7Wya1au3ZDaHFZWa7+TUm68oMPamzIkLwQ9PjqugBn9PTp4Iye3oozenorzuhprZLmjJ6Ww6yvodfSYrZoUY5dcEGBVVamqpsZWpco0Ou40w0NKTZ1aoHdfjsfxuI1EAmyGOhpBxLoaZ2Ant7JrQR6Wi+gp3Vyq4Ce3gro6a2AntYK6HXo1JfQcx9A8vvf59gZZxRKZ/A6HlKgpw15LKzi9gr6UQB6Wiugp3UCenonoKe3Anp6K6CntwJ6eiugp7UCev0Ivddfz7AJE4pt5co0y89vsylTNthPf1pvO+64yVJTzaqqUu3RR7Pt2mvzQp9GOXLkRrv77mrbc88W7eh2sar9GbPePNBtt5XbuHE1vb50s+M2cEavN0cl/r8X6GnHEOhpnYCe3gno6a2Ant4K6OmtgJ7eCuhprYBeP0Fv0yazWbPy7corB4S24Jpr6mzatPWW3snbIp5/PtNOOqkoBMJp0+ptzpw6y8oK/pZIoKe9OCK5ijN6ek2gp7UCelonoKd3Anp6K6CntwJ6eiugp7cCeloroNdP0Fu9Os0mTSqypUszbfz4RluwoMaKi7f8pM/Nm9Yehe5s3gMPVNmXv9y7s3raeHS/KlIfxtLxWTijF4mjE7+PAfS0Ywf0tE5AT+8E9PRWQE9vBfT0VkBPbwX0tFZAr5+g9/LLGTZ27MDQe/OuvLLOZsxYbyndfNDmU09l2dixJaGtve++aps4sUE7wlFcBfT0uJzR01sBPa0V0NM6AT29E9DTWwE9vRXQ01sBPb0V0NNaAb1+gt4LL2TawQeH7+X3u99V26RJ3cPtH/9w7+crsvffT7fZs+ts5sz12hGO4iqgp8cFenoroKe1AnpaJ6CndwJ6eiugp7cCenoroKe3AnpaK6DXT9Bzt1T48Y/DNwFXoOc+jGXixCJ7880MoKfNdkytAnr64QB6Wiugp3UCenonoKe3Anp6K6CntwJ6eiugp7UCev0Evf48o8eHsWgvjkiuAnp6TaCntQJ6Wiegp3cCenoroKe3Anp6K6CntwJ6Wiug10/Qa/8evauvrrNLL+3+Usz279G77baa0K0Ygn4BvaDlgn8f0NPbAT2tFdDTOgE9vRPQ01sBPb0V0NNbAT29FdDTWgG9foKeu1XC8ccX2Usv+X3qptvc55+vsIMOataOcBRX8R49PS7Q01sBPa0V0NM6AT29E9DTWwE9vRXQ01sBPb0V0NNaAb1+gl5zc4pdckm+3XhjXmgL3Fm600/fELpResev9vfR+/a3m2zhwmobOrTzWzFohz0yq4Ce3hHo6a2AntYK6GmdgJ7eCejprYCe3gro6a2Ant4K6GmtgF4/Qc897euvu0/SLA7dCD0/vy10OeZPf1pvO+64KQS+qqpUe+SRbJs9e0Bojfv69a9rbPLkDd3eikE79L1fBfT0hkBPbwX0tFZAT+sE9PROQE9vBfT0VkBPbwX09FZAT2sF9PoReu5G6PPn59nPf54fup9eT19nnrnB5s6ttby8tp6W9sn/HinoLVuWaQceGL7VhPL1l79U2OjR/X/pqrKtm9cAPb0W0NNaAT2tE9DTOwE9vRXQ01sBPb0V0NNbAT2tFdDrR+i5p25pMXO3WrjgggKrrOzkus3Pts8hz91YvaSk/y/Z3JwM6GkvMrcK6OmtgJ7WCuhpnYCe3gno6a2Ant4K6OmtgJ7eCuhprYBeP0PvizM+aXbffTn2xBNZ5t6T577222+jffObzXbSSQ22774bO33/nnaYo7MK6OldgZ7eCuhprYCe1gno6Z2Ant4K6OmtgJ7eCujprYCe1groxQj0tMMVW6siBb3Y2qvobA3Q07sCPa0V0NM6AT29E9DTWwE9vRXQ01sBPb0V0NNaAT2gp01KJ6uAnp4O6OmtgJ7WCuhpnYCe3gno6a2Ant4K6OmtgJ7eCuhprYAe0NMmBegF7uS+Eejp+YCe1gr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0Qki6AAACAASURBVF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AHtDTJgXoBe4E9PzSAT2tF9DTOgE9vRPQ01sBPb0V0NNbAT29FdDTWgE9oKdNCtAL3Ano+aUDelovoKd1Anp6J6CntwJ6eiugp7cCenoroKe1AnpAT5sUoBe4E9DzSwf0tF5AT+sE9PROQE9vBfT0VkBPbwX09FZAT2sF9ICeNilAL3AnoOeXDuhpvYCe1gno6Z2Ant4K6OmtgJ7eCujprYCe1groAT1tUoBe4E5Azy8d0NN6AT2tE9DTOwE9vRXQ01sBPb0V0NNbAT2tFdADetqkAL3AnYCeXzqgp/UCelonoKd3Anp6K6CntwJ6eiugp7cCeloroAf0tEkBeoE7AT2/dEBP6wX0tE5AT+8E9PRWQE9vBfT0VkBPbwX0tFZAD+hpkwL0AncCen7pgJ7WC+hpnYCe3gno6a2Ant4K6OmtgJ7eCuhprYAe0NMmBegF7gT0/NIBPa0X0NM6AT29E9DTWwE9vRXQ01sBPb0V0NNaAT2gp00K0AvcCej5pQN6Wi+gp3UCenonoKe3Anp6K6CntwJ6eiugp7UCekBPmxSgF7gT0PNLB/S0XkBP6wT09E5AT28F9PRWQE9vBfT0VkBPawX0gJ42KUAvcCeg55cO6Gm9gJ7WCejpnYCe3gro6a2Ant4K6OmtgJ7WCugBPW1SgF7gTkDPLx3Q03oBPa0T0NM7AT29FdDTWwE9vRXQ01sBPa0V0AN62qQAvcCdgJ5fOqCn9QJ6Wiegp3cCenoroKe3Anp6K6CntwJ6WiugB/S0SQF6gTsBPb90QE/rBfS0TkBP7wT09FZAT28F9PRWQE9vBfS0VkAP6GmTAvQCdwJ6fumAntYL6GmdgJ7eCejprYCe3gro6a2Ant4K6GmtgB7Q0yYF6AXuBPT80gE9rRfQ0zoBPb0T0NNbAT29FdDTWwE9vRXQ01oBPaCnTQrQC9wJ6PmlA3paL6CndQJ6eiegp7cCenoroKe3Anp6K6CntQJ6QE+bFKAXuBPQ80sH9LReQE/rBPT0TkBPbwX09FZAT28F9PRWQE9rBfSAnjYpQC9wJ6Dnlw7oab2AntYJ6OmdgJ7eCujprYCe3gro6a2AntYK6AE9bVKAXuBOQM8vHdDTegE9rRPQ0zsBPb0V0NNbAT29FdDTWwE9rRXQA3rapAC9wJ2Anl86oKf1AnpaJ6CndwJ6eiugp7cCenoroKe3AnpaK6AH9LRJAXqBOwE9v3RAT+sF9LROQE/vBPT0VkBPbwX09FZAT28F9LRWQA/oaZMC9AJ3Anp+6YCe1gvoaZ2Ant4J6OmtgJ7eCujprYCe3groaa2SBnpr1zZsUaSsLCf03zv+eVFRlq1YUWPFxdnS+q4eJxn+vKGhxVpaWi0/P9OSYX/bD4Tv/jY2tpibrcbGTcxVJ6+79j3LyxustDTbUlJSmKvPpqWzedu4sdWamlps550Lt/o55jufib5+xYraUMm8vIzQ/0/0/VX/vuusQ1VVo223Xb7l5qYzV138nuC6Oei9806VDRoU/l2Cufrir7aOc+V+0XR/Bw4fXtTp7128Hr+YHwc997M9Jyeduerh9/aKigYrKsq2oUNzmatu/l4rLMy0VavqrLAwq1e/f6a0ta1u02zZ86qlS5eHFo0ZM6LnxeKKtWs3dNjBzYOx5Z+7oQlDr2OQzteXlSXvn4eh12b5+RmWzB22BGDn8+CAF4ZeizSHydwzDL0cS0lxv5An7+urp7kKQ2/TZ9DTfr4lW8/Vqwvtr3/NsKefNlu1KtMOOqjRRo1qsGOOSfnsFwO6hf/B84sOVVVN7aBHn459wqDL/Qx6lR2gx8+rzX3adwtDb1M76DFXXc1VGHqbOkCPuepsrtatawz9rj50aB4/zz/7udTZXDnghaGX2avfP2MeeqIHrbm5NQS93XcvVr8laddVVjaGfngPGxZ+kfHVdQH3InPQKyjY8oVGs60LcOmmNhVcurllpzVrUm3Zskx7+eVMe/XVDHvjjXQrKmqzvfdusV133WANDanW2Jhpy5en23/+k27777/RvvnNZhszptm+/e0mS03Vuif6qg8+qLEhQ/JCZ/T46roAl27q08Glm3orLt3UW3HpptYqaS7d1HIY0FNDmRnQ02MBPb0V0NNaAb1wp+OOKw7BzkFv7703hmA3YsRG+9rXmm3o0PCFJuvWhS/dd2eK3Vd1dYq9+KJDYYYtX55h776bEVo/alSzTZ9eb2VlrdpBSMBVQE87qEBP6+RWAT29FdDTWwE9rRXQ69CJM3ra4LhVQE9vBfT0VkBPa5Xs0FuyJMumTi2wnXfeZMcf32AHH9zcZbiO0Ou4sK7O7MUXs+zGG3OtoiLNbrihNvSYyfgF9LSjDvS0TkBP7+RWAj29F9DTWgE9oKdNSiergJ6eDujprYCe1iqZoeeA99vf5till9bbpEk9g6wn6LUv/uSTWTZr1gA74ogm+/Wva7SDkUCrgJ52MIGe1gno6Z2Anl8roKf1AnpAT5sUoBe4k/tGoKfnA3paq2SE3jPPuLN4+bbttq02Z06tDR6sfQaYD/Rc/fp6s4svLrD33ku3m26qtUMPbdIOSgKsAnraQQR6Wiegp3cCen6tgJ7WC+gBPW1SgF7gTkDPLx3Q03olG/QuvLDA7rgj1y69dL2deGLPZ/HaV/SF3ubv/d3vcmz27AF2/vn1dtVVddqBifNVQE87gEBP6wT09E5Az68V0NN6AT2gp00K0AvcCej5pQN6Wq9kgd4LL2TaeecV2ODBrXbllXW2zTb+H5QSFHruSPzvf6l22WUF1tpqduuttbbXXhu1AxSnq4CeduCAntYJ6OmdgJ5fK6Cn9QJ6QE+bFKAXuBPQ80sH9LReyQC988//4izeqaf6ncVrX7E30Nv8OL/8Za7Nn59nc+fW2Xnn1WsHKQ5XAT3toAE9rRPQ0zsBPb9WQE/rBfSAnjYpQC9wJ6Dnlw7oab0SHXoOeU88kWW//W217bCD/1m8SEPPPd5rr2XYz342wEpL2+zppyu0AxVnq4CedsCAntYJ6OmdgJ5fK6Cn9QJ6QE+bFKAXuBPQ80sH9LReiQy9WbPy7b77su2hh6pCNz3v7Vckzui134ajjy6yUaM2hm7DkGhfQE87okBP6wT09E5Az68V0NN6AT2gp00K0AvcCej5pQN6Wq9Ehd5NN+XZddfl2X33VdlOO/XuTN7mkpGGXkVFik2YUGwnn9wQ+nCYRPoCetrRBHpaJ6CndwJ6fq2AntYL6AE9bVKAXuBOQM8vHdDTeiUi9O65J8fOPrvA7r23xvbbL3IfehJp6Lkj5G69cOyxRTZnTp1NnrxBO2hxsAroaQcJ6GmdgJ7eCej5tQJ6Wi+gB/S0SQF6gTsBPb90QE/rlWjQ+9OfsmzcuBJbuLDaDjmkWYsgrooG9NxTL1uWaZMmFdkDD1TZUUc1ilsT28uAnnZ8gJ7WCejpnYCeXyugp/UCekBPmxSgF7gT0PNLB/S0XokEvZdeyrTDDy+xa66ps/HjIw+maEHPHanFi7Ns+vQCe+qpSjvggMgCVZuEyK4CelpPoKd1Anp6J6Dn1wroab2AHtDTJgXoBe4E9PzSAT2tV6JAz10CecghJXbWWRtC73mLxlc0oee29667ckI3c1+6tMJ22mlTNHahzx4T6GmpgZ7WCejpnYCeXyugp/UCekBPmxSgF7gT0PNLB/S0XokAvfLyVDv44IE2blyjnXde9N7nFm3ouSN2/fV59txzmbZsWYXl5vb+k0K1KYj8KqCnNQV6Wiegp3cCen6tgJ7WC+gBPW1SgF7gTkDPLx3Q03rFO/RaW81Gjx5o++zTYldcEd1PruwL6Lmjdtll+fbRR6n29NOV2kGMwVVATzsoQE/rBPT0TkDPrxXQ03oBPaCnTQrQC9wJ6PmlA3par3iH3hFHlFhJSatdf32dtsO9WNVX0HOb+NOfFlp2dqvdf391L7a4/74V6GntgZ7WCejpnYCeXyugp/UCekBPmxSgF7gT0PNLB/S0XvEMvSlTCu3llzPsySertJ3t5aq+hJ7b1IkTi2yffTbazTfH3w3VgZ42bEBP6wT09E5Az68V0NN6AT2gp00K0AvcCej5pQN6Wq94hd7DD2fbWWcV2HPPVVhBgbavvV3V19CrqzP73vdKbObM9XbSSdH5gJneNunq+4GeVhboaZ2Ant4J6Pm1AnpaL6AH9LRJAXqBOwE9v3RAT+sVj9BrakqxPfYYZBdeWB+V2yh0Va6voee246mn3G0X8u2f/yy30tJW7aDGwCqgpx0EoKd1Anp6J6Dn1wroab2AHtDTJgXoBe4E9PzSAT2tVzxC7+STi6ypyWzevOi/L699xf6Annv+GTPybcMGi6v36wE97fUH9LROQE/vBPT8WgE9rRfQA3rapAC9wJ2Anl86oKf1ijfoLVqUY5dfnh+611xGhraPkVrVX9Bz2z9mTIldcsl6O/XU+LiEE+hpUwf0tE5AT+8E9PxaAT2tF9ADetqkAL3AnYCeXzqgp/WKJ+hVVaXal740yK66qs6+850mbQcjuKo/offss5k2dWpB6BLOsrLYv4QT6GmDB/S0TkBP7wT0/FoBPa0X0AN62qQAvcCdgJ5fOqCn9Yon6LlPoczNNZszp28v2dxcsj+h57bhiisGWE1Nqj3wQN98yqg2QZ2vAnpaPaCndQJ6eieg59cK6Gm9gB7Q0yYF6AXuBPT80gE9rVe8QO+OO3Jt3rw8e/bZ/ruJeH9Dzx3RQw8tsQsuqLfTT9+gHeB+WgX0tPBAT+sE9PROQM+vFdDTegE9oKdNCtAL3Ano+aUDelqveIDeRx+l2t57D7Jbb621gw9u1nYsCqtiAXrPPZdp55wTvoRz6NDYvYQT6GkDCPS0TkBP7wT0/FoBPa0X0AN62qQAvcCdgJ5fOqCn9YoH6B15ZLENG9ZqV1yxXtupKK2KBei5Xfv5zwfYunWp9vDDsXsJJ9DThhDoaZ2Ant4J6Pm1AnpaL6AH9LRJAXqBOwE9v3RAT+sV69C76aZcW7Ag1558sv9REyvQc0f2sMNK7Nxz623KlNi8hBPoaa8/oKd1Anp6J6Dn1wroab2AHtDTJgXoBe4E9PzSAT2tVyxD79//TrN99x1kixZV28iRG7UdiuKqWILeiy9m2pQpBfb22+W27baxdwkn0NMGEehpnYCe3gno+bUCelovoAf0tEkBeoE7AT2/dEBP6xXL0Bs7tsS+/OUWu+iiem1norwqlqDndnX27AH26aep9uij/X+2s2N6oKcNI9DTOgE9vRPQ82sF9LReQA/oaZMC9AJ3Anp+6YCe1itWoXfttQPs4Yez7JFHqrUd6YNVsQY9t8tHHFFsZ5yxwc48M7Yu4QR62kACPa0T0NM7AT2/VkBP6wX0gJ42KUAvcCeg55cO6Gm9YhF6H3+cavvvX2qXX15vP/hBo7YjfbAqFqG3bFmmnXZaoT32WKWNGdN/n0jaMT/Q0wYS6GmdgJ7eCej5tQJ6Wi+gB/S0SQF6gTsBPb90QE/rFYvQO+WUQjNL6bcbo3dVLhah57b1Bz8otl12abHf/z52zn4CPe31B/S0TkBP7wT0/FoBPa0X0AN62qQAvcCdgJ5fOqCn9Yo16L30UqZ997vF9vLL66ygQNuHvloVq9DbuNHs618vDUHvkEOa+ipHt88D9LTDAPS0TkBP7wT0/FoBPa0X0AN62qQAvcCdgJ5fOqCn9Yo16B1+eImNGLHRzj47tt5z5mrGKvTctt1xR44991yWLV1aoR34KK8CelpgoKd1Anp6J6Dn1wroab2AHtDTJgXoBe4E9PzSAT2tVyxB7/77s+2KK/LtuecqtY3v41WxDD2XYuzYYrv44no74YSGPi6z9dMBPe0QAD2tE9DTOwE9v1ZAT+sF9ICeNilAL3AnoOeXDuhpvWIJenvvPSh0A/Cjj46dD2BpXzHWoffYY1k2f36evfNOuXbwo7gK6GlxgZ7WCejpnYCeXyugp/UCekBPmxSgF7gT0PNLB/S0XrECveuvH2AOKvfdFzsfKNKxYKxDz23vpElFdsQRTXbxxeu1AYjSKqCnhQV6Wiegp3cCen6tgJ7WC+gBPW1SgF7gTkDPLx3Q03rFAvTq61Nshx3K7Ne/rrEDDtiobXg/rIoH6L32Woa5Ty1duXKt5ee39UOl8FMCPS090NM6AT29E9DzawX0tF5AD+hpkwL0AncCen7pgJ7WKxagd/75Bfbxx2k2f36tttH9tCoeoOfSuJ5Dh27q155ATxtSoKd1Anp6J6Dn1wroab2AHtDTJgXoBe4E9PzSAT2tV39D75//zLB99y21ZcvW2bbbtmob3U+r4gV6H32UaqNHl9qbb5bbl77U0i+1gJ6WHehpnYCe3gno+bUCelovoAf0tEkBeoE7AT2/dEBP69Xf0JswoTh09unSS+u1De7HVfECPZfo6qvzbM2aNHvggap+KQb0tOxAT+sE9PROQM+vFdDTegE9oKdNCtAL3Ano+aUDelqv/oTek09m2eTJhfbaa7Fx77eeisUT9Fpbzfbff6AtXFhjhx3W9zdRB3o9TVP4fwd6Wiegp3cCen6tgJ7WC+gBPW1SgF7gTkDPLx3Q03r1J/S+8Y2BduSRTXbSSf1/3zelVjxBz+3PggU5tmRJlr34Yt9DGugpEwX0tErhVbW1zVZd3WTbb5/v821JuXb16nrLzk6zkpLspNx/n50GelotoAf0tEkBeoE7AT2/dEBP69Vf0Pv1r3Pt9ttz7fHH++fSQq3OlqviDXpu6484otguuKDeTj65bzEN9LQJ44ye1gno6Z3cSqCn9wJ6WiugB/S0SQF6gTsBPb90QE/r1V/Q23HHMps1a32/XFaoldl6VTxC709/yrK5c/Ps/ff79ibqQE+bMqCndQJ6eieg59cK6Gm9gB7Q0yYF6AXuBPT80gE9rVd/QG/mzHxbvjzD7ryzRtvIGFkVj9Bz6U44ocgOOaTJZszou5uoAz1taIGe1gno6Z2Anl8roKf1AnpAT5sUoBe4E9DzSwf0tF59Db3ly9PtoINKbfHiqn776H+tzNar4hV6b7yRYccfX2T/+98aKy7um5uoAz1tyoCe1gno6Z2Anl8roKf1AnpAT5sUoBe4E9DzSwf0tF59Db1zzy2w1avT7KabYvvm6J3Vi1fouX258MJ8S083W7iwWhuMXq4CelpAoKd1Anp6J6Dn1wroab2AHtDTJgXoBe4E9PzSAT2tV19C75NPUm377Qfb88+vsx13jO2boyca9P7+9zQbN26g/fe/a23HHTdpw9GLVUBPiwf0tE5AT+8E9PxaAT2tF9ADetqkAL3AnYCeXzqgp/XqS+idd16BVVSk2ty5ddrGxdiqeD6j51Jedlm+ZWe32W23Rf+9kUBPG16gp3UCenonoOfXCuhpvYAe0NMmBegF7gT0/NIBPa1XX0Hv00/DZ/Oee26d7bRT/J3NczXjHXoffZRqBxxQaitXrrXttovuWT2gp73+gJ7WCejpnYCeXyugp/UCekBPmxSgF7gT0PNLB/S0Xn0FvfPPL7C1a1Pt+uvj82xeIkDP7cMll+Rbfn6b3XJLdM/qAT3t9Qf0tE5AT+8E9PxaAT2tF9ADetqkAL3AnYCeXzqgp/XqC+itWePO5pXZM89U2M47x+fZvESB3qpVqXbggaW2atUaGzYsescC6GmvP6CndQJ6eieg59cK6Gm9gB7Q0yYF6AXuBPT80gE9rVdfQG/q1AJzl27Omxe/Z/MSBXpuPy66KN8GDmyN6iefAj3t9Qf0tE5AT+8E9PxaAT2tF9ADetqkAL3AnYCeXzqgp/WKNvTKy1Ntu+3K7KmnKm2XXaL7vjBtj4Ovivf36G3e8xUrUu1b3yq1Dz9cY4MHR+esHtDT5gzoaZ2Ant4J6Pm1AnpaL6AH9LRJAXqBOwE9v3RAT+sVbehdcEH4vnk33BB/983rWDBRoOf2y91Xr6ys1X75y+gcF6Cnvf6AntYJ6OmdgJ5fK6Cn9QJ6QE+bFKAXuBPQ80sH9LRe0YTeunXhs3l//nOl7bprfJ/NczUTCXr//W+aHXZYiX344VobNCjyZ/WAnvb6A3paJ6CndwJ6fq2AntYL6AE9bVKAXuBOQM8vHdDTekUTetOmFdhHH6XZjTdG56yRtoeRW5VI0HNV3Hsnt912k82bF/njA/S0uQN6Wiegp3cCen6tgJ7WC+gBPW1SgF7gTkDPLx3Q03pFC3qVlam27bZl9sQTVbbbbi3axsT4qkSD3nvvpdv3v19sH320xoqL2yJaH+hpOYGe1gno6Z2Anl8roKf1AnpAT5sUoBe4E9DzSwf0tF7Rgt5FFxXYypVpUXsPmLZ3kV2VaNBzdc47r8B22mmTzZ0b2bN6QE+bPaCndQJ6eieg59cK6Gm9gB7Q0yYF6AXuBPT80gE9rVc0oFdVlWLbbjvYHn+8yvbYIzHO5rmaiQi9d99NtyOPLLbVq9dYQUHkzuoBPe31B/S0TkBP7wT0/FoBPa0X0AN62qQAvcCdgJ5fOqCn9YoG9KZPL7AVK9Js/vzIniXS9ih6qxIReq7WOecUhC6v/cUvInefQ6CnzSHQ0zoBPb0T0PNrBfS0XkAP6GmTAvQCdwJ6fumAntYr0tCrqUmxYcMS72xeop7Rc/v1z3+m2zHHFNsnn6yxvLzInNUDetrrD+hpnYCe3gno+bUCelovoAf0tEkBeoE7AT2/dEBP6xVp6E2fnm///W+6/epXiXU2L5Gh5/btzDMLbK+9WuyqqyJzVg/oaa8/oKd1Anp6J6Dn1wroab2AHtDTJgXoBe4E9PzSAT2tVyShV1sbPpu3eHGV7bln4rw3b3PJRL100+3fP/6RbsceW2SffrrWsrN7f1YP6GmvP6CndQJ6eieg59cK6Gm9gB7Q0yYF6AXuBPT80gE9rVckoeduwJ2f32Y335x4Z/MS/Yye278zzii0fffdaLNn9/6sHtDTXn9AT+sE9PROQM+vFdDTeiUN9N5+u2KLInvtNTD03zv++W67FduKFTW2cWOrtL6rx+HPw/noEO5QUJBpRUVZtmrVlr+I0Yc5af+DxncecnPTbeedC7f6OebzOK2tZmPGfMmuvbbOdtnlky1+7u2xR0nov7/7biV/HsMd3n03xy67bFv78MPyENjVv++6mhM3U262evs4PnMYb39fOOi5f5Tqzes3kft09vsV+9vz33erV9dbZWUjc9XJ7+fMT8/z09nrbvjwotDvng58vfl5ldLWtrr314x8tgVLly4P/acxY0ZoXI3gqubm1hD0dt+9OIKPmpgP5X4YNTZusmHD8hJzByO4V+5F5qDnwMdX9wU4o6dNSKTO6M2dO8CeeSbT7r67RnviOFyVyJdubj4cP/xhsX3ve4122WXre3WEOKOn5eOMntbJraqtbbbq6ibbfvt8/ZuSdKWDXnZ2mpWUZCdpAX23OaOntUqaM3paDjOgp5ay0L86AT2tF9DTOrlVQE9rFSno7bxzmV19dZ0ddFCz9sRxuCoZoLdsWaZdeGG+rVy5tldHCOhp+YCe1gno6Z3cSqCn9wJ6Wiug16ET0NMGx60CenoroKe3Anpaq0hA7447cu2uu3LtoYeqtCeN01XJAD13aNxZvRNP3GBTpmwIfKSAnpYO6GmdgJ7eCej5tQJ6Wi+gB/S0SelkFdDT0wE9vRXQ01pFAnpf/WqpnX56gx111JbvCdG2IH5WJQv0Hn88y269NdfefHNd4IMD9LR0QE/rBPT0TkDPrxXQ03oBPaCnTQrQC9zJfSPQ0/MBPa1Vb6H38MPZdvnl+fb001t+oIT27PG1Klmg547K2LHF9vOfr7cJE4LhHehpsw30tE5AT+8E9PxaAT2tF9ADetqkAL3AnYCeXzqgp/XqLfQOOWSgffvbTXbyyQ3aE8bxqmSC3j335NiTT2bZ0qVbftK0eviAnlYK6GmdgJ7eCej5tQJ6Wi+gB/S0SQF6gTsBPb90QE/r1RvoPf98ph1/fJG99lowDGhbGDurkgl6rvrIkQNt4cJq+9a3/D9gB+hpcwv0tE5AT+8E9PxaAT2tF9ADetqkAL3AnYCeXzqgp/XqDfSOOabYdtmlxc4/P/iHg3bhcQAAIABJREFUdmhbGRurkg16N92Ua//+d7o9/LD/h+wAPW1mgZ7WCejpnYCeXyugp/UCekBPmxSgF7gT0PNLB/S0XkGh9/bbGfaNbwy0N98st+wkuVVTskGvqclsn30G2UsvVdhee23UBuqzVUBPywX0tE5AT+8E9PxaAT2tF9ADetqkAL3AnYCeXzqgp/UKCr3JkwstNdVCH9iRLF/JBj13XGfNGmAtLWYLFtR4HWagp+UCelonoKd3Anp+rYCe1gvoAT1tUoBe4E5Azy8d0NN6BYHep5+m2jbbDLaXX15n22zTqj1RAqxKRuitXp1qI0eW2scfr7EhQ/RjDfS0gQd6Wiegp3cCen6tgJ7WC+gBPW1SgF7gTkDPLx3Q03oFgd7FFxfY//6XZjfeWKs9SYKsSkbouUN3wQUFtsMOm+zaa/XjDfS0oQd6Wiegp3cCen6tgJ7WC+gBPW1SgF7gTkDPLx3Q03r5Qs9dxldWNtjuu6/a9tqrRXuSBFmVrNB76610O+64IisvX2NpadrBBHpaJ6CndQJ6eieg59cK6Gm9gB7Q0yYF6AXuBPT80gE9rZcv9K69doA991ym3XWX33u2tK2J7VXJCj13VE49tTB0m4WLL9bekwn0tFkGelonoKd3Anp+rYCe1gvoAT1tUoBe4E5Azy8d0NN6+UJvp53K7Jpr6uyb3/S/t5q2RbG7Kpmh98ILmXbZZfn2wQdrpQME9KRMBvS0TkBP7wT0/FoBPa0X0AN62qQAvcCdgJ5fOqCn9fKB3h135Npdd+XYQw9Vaw+eYKuSGXruUB59dJFNntxgkyf3fN9EoKcNP9DTOgE9vRPQ82sF9LReQA/oaZMC9AJ3Anp+6YCe1ssHevvtV2pTpmywI49s0h48wVYlO/QefTTbFizIseXL1/V4ZIFej4lCC4Ce1gno6Z2Anl8roKf1AnpAT5sUoBe4E9DzSwf0tF4q9B56KNuuuCLfnnqqUnvgBFyV7NBzh/TQQ0vs6qvrbPz4xm6PMNDTXgBAT+sE9PROQM+vFdDTegE9oKdNCtAL3Ano+aUDelovFXqHHDLQxo5tshNPbNAeOAFXAT2zu+/OCX0Yz9NPdw9+oKe9AICe1gno6Z2Anl8roKf1AnpAT5sUoBe4E9DzSwf0tF4K9F58MdMmTSqyl1+u0B40QVcBvfCB/drXBtr991d3+4E8QE97EQA9rRPQ0zsBPb9WQE/rBfSAnjYpQC9wJ6Dnlw7oab0U6E2cWGTbbttq06bVaw+aoKuAXvjA/vSnBVZenmovvdQ1/IGe9iIAelonoKd3Anp+rYCe1gvoAT1tUoBe4E5Azy8d0NN69QS9Dz5Isy99aZD9/e/lVlCgPWairgJ64SNbV2e2776D7K23ym3XXTd1eriBnvYqAHpaJ6CndwJ6fq2AntYL6AE9bVKAXuBOQM8vHdDTevUEvalTC6yiIjV077xk/wJ6X0zApZfmW1FRq82fXwv0evHCAHp6vNraZquubrLtt8/XvylJV65eXW/Z2WlWUpKdpAX03QZ6WiugB/S0SQF6gTsBPb90QE/r1R30mptTbNCgwfbII1W2xx4t2gMm8Cqg98XBfe+9dDvqqGIrL19jWVltWx11zuhpLwSgp3Vyq4Ce3gro6a2AntYqtqB3z4Nmt91j9tJr4a0ftb/ZGSeYnTBB25sIrGpubrUVK2ps992LI/Boif0QlZWN1ti4yYYNy0vsHY3A3q1aVWdFRVlWUJAZgUdL7IcAetrx7Q56c+cOCH3C4oIFNdqDJfgqoLflAZ48udAOPrjZLr54PdALOPtATw8H9PRWQE9vBfS0VrEDvQtnm827rfOtnnaG2fVXaHvUy1VATw8I9PRWQE9vBfS0Vt1Bb/jwQTZr1nobM6ZZe7AEXwX0tjzAzz+faTNnDrD//Kcc6AWcfaCnhwN6eiugp7cCelqr2ICeO5N34rndb/HCm/rkzB7Q0wbHrQJ6eiugp7cCelqrrqB3zz05Nn9+nj32WJX2QEmwCuhtfZDd5ZvnnFO/1f0VuXRTe0EAPa2TWwX09FZAT28F9LRWsQG90Ud9cblmV9vtLuNctljbq16sAnp6PKCntwJ6eiugp7XqCnqjRw+0CRMabeLERu2BkmAV0Nv6IP/hD9nm/q/jrRaAnvaCAHpaJ6Cnd3IrgZ7eC+hprWIDeinDtK1tW62t68UqoKfHA3p6K6CntwJ6WqvOoPfMM1l22mmF3d4nTXv0xFoF9Do/nqNGDQy9j/PQQ5s+XwD0tNkHelonoKd3Anp+rYCe1gvodegE9LTBcauAnt4K6OmtgJ7WqjPoHXNMsQ0f3mLnnrtBe5AkWQX0Oj/Qv/pVrrlP4Xz44S8u8wV62osC6GmdgJ7eCej5tQJ6Wq/YgB6XbmpHK8ZWAT39gAA9vRXQ01p1hJ77hf2rXy21f/yj3HJytMdIllVAr/Mj3dBg9pWvDLLly9d9fhsOoKe9KoCe1gno6Z2Anl8roKf1ig3o8WEs2tGKsVVATz8gQE9vBfS0Vh2hd/bZhbZhg9lVV239kfnaIybuKqDX9bG9/PIBlp1tduut4VtxAD3tdQD0tE5AT+8E9PxaAT2tV2xAz20rt1fQjlgMrQJ6+sEAenoroKe1ag+99etTbMiQwfbkk5W2yy6btAdIolVAr+uD/cEHqXb44QNtzZo1NmBAG9ATXxdATwzFp27qofgwFq9WQE/LFTvQc9vLDdO1oxYjq4CefiCAnt4K6Gmt2kNvzpwB9vLLmXb77dwgvbN6QK/7mfrJTwrtgAOa7fLL1wM97eVnQE8MBfT0UEDPqxXQ03LFFvQ+2+alS5eH/tOYMSO0vYjgKj6MRY8J9PRWQE9vBfS0Vu2ht9NOZTZ3bp2NHs0N0oGeNj/tVy1blmkXXZRv77xTbi++uMF23DHbdtstxf+Bkug7gJ5+sLmPnt6K2yvorYCe1grodegE9LTBcauAnt4K6OmtgJ7WajP0li4dYrffnmuPPFKtfWMSruKMXvcHfc2aVDvssBKrqEj9fOGXv9xil1yy3n7844YknJiedxno9dxo8wqgp7cCenoroKe1AnpAT5uUTlYBPT0d0NNbAT2t1WboHXfcLjZpUkPoJul8dV4A6HU9GR99lGYTJxbZ//6X1umia6+ts+nT+YCfjnGAnv7TBujprYCe3groaa2AHtDTJgXoBe7kvhHo6fmAntbKQe8Pf0ixq64aYi+8UKl9U5KuAnpdH/jTTiu0//u/rG4n4/XX19mIERuTdHo6322gp48D0NNbAT29FdDTWgE9oKdNCtAL3Ano+aUDelovB70jjyy2Aw4wO/NMbpDeXTWg13mdjz9Os69/fWCPAzd1ar3dcENtj+uSaQHQ04820NNbAT29FdDTWgE9oKdNCtAL3Ano+aUDelqvhx/OsJNOKrG3315nGRna9yTrKqDX+ZF/8cVMO/bYoh7HYuzYJvvznzlr3D4U0OtxbD5fAPT0VkBPbwX0tFZAD+hpkwL0AncCen7pgJ7W69RT8+2tt1Jt8WLeP9VTMaDXeaFXX82w8eOLe8pnP/hBoz3ySFWP65JpAdDTjzbQ01sBPb0V0NNaAT2gp00K0AvcCej5pQN6Pfeqrk6xwYMH2733rrJvfCOn529I8hVAr/MBaGpKsZ13HtTjdMydW2sXXVTf47pkWgD09KMN9PRWQE9vBfS0VkAP6GmTAvQCdwJ6fumAXs+9fv7zfFu+PM0uu+xj22GHgp6/IclXAL2uB2Du3DybPz+vywX5+W22evUaGzCgLcmnaMvdB3r6OAA9vRXQ01sBPa0V0AN62qQAvcCdgJ5fOqDXc69tty2zefOqbPvtq4Fez7kM6HUf6YILCuz++7O3WuSQ96c/Vdo3v9ksVE6uJUBPP95AT28F9PRWQE9rBfSAnjYpQC9wJ6Dnlw7odd/L3Rz9nnty7Le/XWdr124AesJ4Ab2eIy1enG2LF2fZe++lWHp6qjU2ptr556+3adO4ZLOzekCv55navALo6a2Ant4K6GmtgB7Q0yYF6AXuBPT80gG97nuNGFFqp5++wQ47rB7oiaMF9MRQZrZyZa2VleXakiV5duedubZ8+Tr9m5NoJdDTDzbQ01sBPb0V0NNaAT2gp00K0AvcCej5pQN6Xff64x+zbNq0AnvuuUpraGgBeuJoAT0xVDvo5eSk27e+VWLz5tXa97/fpD9AkqwEevqBBnp6K6CntwJ6WiugB/S0SQF6gTsBPb90QK/rXt/9bomNHNlsp5/eAPQ8xgro6bE2n9Fz0Lvjjhx75ZVMe+IJ7qHXsSDQ02cK6OmtgJ7eCuhprYAe0NMmBegF7gT0/NIBvc57/e1vGXbYYSX21lvhS+k4o6fPFdDTW7WHnvuuvfcutaeeqrSvfnWj/iBJsBLo6QcZ6OmtgJ7eCuhprYAe0NMmBegF7gT0/NIBvc57nXpqoWVnm11+efgG6UBPnyugp7fqCL2rrhpgDQ1md99doz9IEqwEevpBBnp6K6CntwJ6WiugB/S0SQF6gTsBPb90QG/rXmvXptrQoYPt1VfLbejQ8P3MgJ4+V0BPb9URep98kmJf//og++STNVZW1qo/UIKvBHr6AQZ6eiugp7cCeloroAf0tEkBeoE7AT2/dEBv614zZuTbe++l20031X7+PwI9fa6Ant6qI/Tcd553XoHttluLzZlTpz9Qgq8EevoBBnp6K6CntwJ6WiugB/S0SQF6gTsBPb90QG/rXkOGDLYFC2psv/2+eJ8U0NPnCujprTqD3htvZJi7dHjNmjX6AyX4SqCnH2Cgp7cCenoroKe1AnpAT5sUoBe4E9DzSwf0tux188259uCDOXbvvdVb/A9AT58roKe36gx67ruPP77IJkxosLPP3qA/WAKvBHr6wQV6eiugp7cCeloroAf0tEkBeoE7AT2/dEBvy15f+UqpnXvuBvvud7e8lxnQ0+cK6OmtuoLeE09k2fz5efbWW+X6gyXwSqCnH1ygp7cCenoroKe1AnpAT5sUoBe4E9DzSwf0vuj18MPZdsUV+bZkydb3MQN6+lwBPb1VV9BzjzB2bLHNnr3ejj66UX/ABF0J9PQDC/T0VkBPbwX0tFZAD+hpkwL0AncCen7pgN4Xvdx988aMabZTTmnYKiLQ0+cK6OmtuoPeb36TY88+m2lPP80N1IGePlNAT28F9PRWQE9rBfSAnjYpQC9wJ6Dnlw7ohXu98kqmHXlksb3xRvgG6R2/gJ4+V0BPb9Ud9Nyj7LdfqS1eXGUHHNCsP2gCrgR6+kEFenoroKe3AnpaK6AH9LRJAXqBOwE9v3RAL9zrhBOKrKSk1S6+uB7o+Y3QVquBnh6wJ+jNnZtn69al2u9+t+WHA+nPkBgrgZ5+HIGe3gro6a2AntYK6AE9bVKAXuBOQM8vHdAz++ijVNthh8H2t7+V26BB4Rukd/zijJ4+V0BPb9UT9NatS7GvfnWQrVixxrbbLnlvoA709JkCenoroKe3AnpaK6AH9LRJAXqBOwE9v3RAz2z69AL78MNUmzev6xtUAz19roCe3qon6LlHuvDCfNtmm1a77rpa/YETbCXQ0w8o0NNbAT29FdDTWgE9oKdNCtAL3Ano+aVLdui1tZltv31Z6JLN7j7dEOjpcwX09FYK9P75z3SbOLHIKirWWEqK/tiJtBLo6UcT6OmtgJ7eCuhprYAe0NMmBegF7gT0/NIlO/Suu26APf10pt19d0234YCePldAT2+lQM892ne+U2xf/WqL3X13cr5XD+jpMwX09FZAT28F9LRWQA/oaZMC9AJ3Anp+6ZIdervsUmZXXVVnBx/c/acaAj19roCe3kqFnrvNwqxZA+z995PzBupAT58poKe3Anp6K6CntQJ6QE+bFKAXuBPQ80uXzNC7664cu/32XHvkkZ7PkgA9fa6Ant5KhZ57xKOOKrKzztpgJ5+89X0e9WeMz5VATz9uQE9vBfT0VkBPawX0gJ42KUAvcCeg55cumaH3ta+Vhm6OPn58Y4/RgF6PiT5fAPT0Vj7Qe+ihbFu4MMdee63zez3qzxp/K4GefsyAnt4K6OmtgJ7WCugBPW1SgF7gTkDPL12yQm/x4my75JJ8e+aZSikY0JMyhRYBPb2VD/Tco37rWyV2/fV1Nm5cz/84oW9F7K8EevoxAnp6K6CntwJ6WiugB/S0SQF6gTsBPb90yQq9ww4rCb0v79RTtcvggJ4+V0BPb+ULvQULcuzFFzNtyRLtHyj0LYntlUBPPz5AT28F9PRWQE9rlTTQW7t2y1+eyspyQoU6/nlRUZatWFFjxcXZWxTsan0y/7n7RbOlpdXy8zMtmTu0H5SuOjQ2tpibrcbGTcxVJ6+79t3KyxustDTbUlJSkmauXn012yZPLrO//S38y/JmmGweltLS8M+r9n/e0tJmTU0ttsMOBdJ69/2dPU4y/PmqVeH7Eebmpof+f7J2UOaqpqbJhg0bYDk56fJcjR27nT30UJUNH77lJ8Um8t8LDnrvvFNlgwaFX5vuK5H3t7Pfl9T9db9our8Dhw8v6vT3LvVxkqGzg97Gja2h118y7G9v5qqiosGKirJt6NBc5qqbnz+FhZnm/g4sLMzq1e+fKW1tq9s0W/a8aunS5aFFY8aM6HmxuGLt2g0ddnDzYGz5525owtDrGKTz9WVlyfvnYei1WX5+hiVzh/aD1VUHB7ww9FqkOUzmnmHo5YTuz5UsHU4/fbANG9ZiM2eGP2lT+YXc/SOL+wUK6PUMt1Wrwjf2zs3NAHrtfgJ1Bt4g0PvNb0rt449T7Ve/Wp00P9/C0KvsAL3k/X2gu78Hw9Db1A562u9jyfLz/wvQ5VoYeps6QI+5Cv9DypYd1q1rDP2uPnRo3mfQY67CcN6ygwNeGHqZvfr5HPPQEz1ozc2tIejtvnux+i1Ju66ysjH0w3vYsPCLjK+uC7gXmYNeQcGWLzSabV0g2S7dfO+9dNtvv1J7441yy8/XJ4JLN/VWXLqpt/K9dNM9cl2d2X77DbI33lhnu+++5T9m6c8cXyu5dFM/Xly6qbfi0k29FZduaq2S5tJNLYcBPTWUmQE9PRbQ01slG/R++tNCa242u/LK9XokMwN6ei6gp7cKAj336DNnDrCMDLPbbtvy8k39meNrJdDTjxfQ01sBPb0V0NNaAb0OnTijpw2OWwX09FZAT2+VTNCrrEy1oUPLbOnSCtthh1Y9EtDzagX09FxBobdyZaqNGTPQPv54rZWW+s2yvnWxsxLo6ccC6OmtgJ7eCuhprYAe0NMmpZNVQE9PB/T0VskEvRkz8s1dunnTTeH3kPl8cUZPrwX09FZBoeee4dxzC0KXbs6ZE/7wm0T+Anr60QV6eiugp7cCeloroAf0tEkBeoE7uW8Eenq+ZIJeWdlg+81vamzffTfqgT5bCfT0ZEBPb9Ub6P397+l20klFVl6+Rn/COF0J9PQDB/T0VkBPbwX0tFZAD+hpkwL0AncCen7pkgV6N9yQZ088kW0LF1b7BQJ63r2Anp6sN9Bzz+Kgd8QRTTZtmt97TvUtjI2VQE8/DkBPbwX09FZAT2sF9ICeNilAL3AnoOeXLlmgt9tug+yKK9bbIYeEb6ng+8UZPb0Y0NNb9RZ6zz6babNmDbD33y/XnzQOVwI9/aABPb0V0NNbAT2tFdADetqkAL3AnYCeX7pkgN5vf5tjN9+cZ4sXV/nFabca6OnpgJ7eqrfQc880fnyRnXHGBjvllAb9ieNsJdDTDxjQ01sBPb0V0NNaAT2gp00K0AvcCej5pUsG6I0cWWqTJjXYhAmNfnGAXqBeQE/PFgnoPfxwtrl/zHjttXX6E8fZSqCnHzCgp7cCenoroKe1AnpAT5sUoBe4E9DzS5fo0PvTn7Js6tQCW7q00i9Mh9Wc0dPzAT29VSSg557tW98qsblz6+yoo4L/Y4a+1X2/EujpzYGe3gro6a2AntYK6AE9bVKAXuBOQM8vXaJD74gjSmzUqGabPLl3l7UBPX2ugJ7eKlLQW7Agx158MdOWLOndP2joW963K4Ge3hvo6a2Ant4K6GmtgB7Q0yYF6AXuBPT80iUy9O68M89++cscW7Ik+HvzNtcEevpcAT29VaSg555xxIiB9uCD1TZ6dLAPHNK3uu9XAj29OdDTWwE9vRXQ01oBPaCnTQrQC9wJ6PmlS2ToTZhQbDvuuMkuuKDeL0onq4GenhDo6a0iCb158/Js+fIMW7q0Qt+AOFkJ9PQDBfT0VkBPbwX0tFZAD+hpkwL0AncCen7pEhV67hfeb3+7xN54Y51lZvo16Ww10NMbAj29VSSht2ZNih10UKn95S8Vts8+G/WNiIOVQE8/SEBPbwX09FZAT2sF9ICeNilAL3AnoOeXLlGhd9xxRVZW1moXX9z7s3muKNDT5wro6a0iCT33rFdfnWfV1an2u99V6xsRByuBnn6QgJ7eCujprYCe1groAT1tUoBe4E5Azy9dIkLvrbcy7BvfGGjLl5dbfr5fj65WAz29I9DTW0UaejU17r16g2z58nW2554t+obE+Eqgpx8goKe3Anp6K6CntQJ6QE+bFKAXuBPQ80uXiNA7+eQiy81ts8svX+8Xo5vVQE9PCfT0VpGGnnvmWbMGWHOz2d131+gbEuMrgZ5+gICe3gro6a2AntYK6AE9bVKAXuBOQM8vXaJB79//TrOvfGVQ6ObRAwe2+cUAehHpBfT0jNGAXnl5iu2//yD717/W2q67btI3JoZXAj394AA9vRXQ01sBPa0V0AN62qQAvcCdgJ5fukSD3umnF1pbm9ns2ZE7m+eKckZPnyugp7eKBvTcs19xxQBLSzO7/fbEOKsH9PSZAnp6K6CntwJ6WiugB/S0SQF6gTsBPb90iQS9lSvTbOedy+y118ptyJDInc0Den4zBfT0XtGC3iefhM/qrVix1nbYIf7P6gE9faaAnt4K6OmtgJ7WCugBPW1SgF7gTkDPL10iQe+sswpt/foU+8Uv6vwiCKs5oydE+mwJ0NNbRQt6bgsuvTTf8vLa7NZb4/+sHtDTZwro6a2Ant4K6GmtgB7Q0yYF6AXuBPT80iUK9D75JNW2226w/eUv62z77Vv9IgirgZ4QCejpkT5bGU3orVqVagceWGoffrjGhg6N/GvCe2d78Q1AT48H9PRWQE9vBfS0VkAP6GmTAvQCdwJ6fukSBXpTpxbY2rWpdt11kT+b54oCPX2uOKOnt4om9NxWXHRRvg0a1Gq//GWtvlExuBLo6QcF6OmtgJ7eCuhprYAe0NMmBegF7gT0/NIlAvQqK1Ntm23KbMmSSttll+i8Hwno6XMF9PRW0Ybef/+bZocdVmIffrg2BL54/QJ6+pEDenoroKe3AnpaK6AH9LRJAXqBOwE9v3SJAL3p0wtsxYo0mz8/emctgJ4+V0BPbxVt6LktOf/8gtAHslx3XfReH/oeB1sJ9PRuQE9vBfT0VkBPawX0gJ42KUAvcCeg55cu3qHnPnxl6NDB9uijVbbnni1+O++xGujpsYCe3qovoPfuu+k2blyxrV69xgoLI/tptPqe9m4l0NP7AT29FdDTWwE9rRXQA3rapAC9wJ2Anl+6eIfe5Zfn29tvp9utt0b3bAXQ0+cK6Omt+gJ6bmvOOafAdtutJSqfSKvvbfCVQE9vB/T0VkBPbwX0tFZAD+hpkwL0AncCen7p4hl6zc1mQ4YMtkWLqm2ffaJ3Ns8VBXr6XAE9vVVfQe+tt9LtRz8qsk8/XWs5OfF3Vg/o6TMF9PRWQE9vBfS0VkAP6GmTAvQCdwJ6funiGXqzZ+fbq69m2K9/Hf37hAE9fa6Ant6qr6DntuiMMwpt33032uzZ0flkWn2v/VcCPb0Z0NNbAT29FdDTWgE9oKdNCtAL3Ano+aWLZ+gNHjw4hLz999/ot9MBVgM9PRrQ01v1JfTeeCPDTjyx0NasWWPp6fo2xsJKoKcfBaCntwJ6eiugp7UCekBPmxSgF7gT0PNLF6/Qmzix2KqrU+zuu6N/Ns8VBXr6XAE9vVVfQs9t1emnF9oBBzTbzJnr9Y2MgZVATz8IQE9vBfT0VkBPawX0gJ42KUAvcCeg55cuHqG3aZPZsGGD7ayz6m3y5Aa/HQ64Gujp4YCe3qqvoecudZ4yJXxWL56+gJ5+tICe3gro6a2AntYK6AE9bVKAXuBOQM8vXTxCz33S5j/+kWG33dY3Z/M4o+c3U0BP79XX0HNbNn58sX3ve012xRXx8149oKfPFNDTWwE9vRXQ01oBPaCnTQrQC9wJ6PmlizfoVVam2vbbl9kjj1TZl78c3U/abF+SM3r6XAE9vVV/QO/vf0+3448vslWr1lpBQXx8AifQ02cK6OmtgJ7eCuhprYAe0NMmBegF7gT0/NLFG/TOO6/A1q5NtXnz+vZsBNDT5wro6a36A3pu69zraLvtNtkNN0T3/pN6ie5XAj29JNDTWwE9vRXQ01oBPaCnTQrQC9wJ6PmliyforViRZjvvXGZ//es62377Vr8d7eVqoKcHBHp6q/6C3ooVqXbwwaX2wQdrbfvtN+kb3E8rgZ4eHujprYCe3groaa2AHtDTJgXoBe4E9PzSxRP0Tjml0NLSzGbP7vtPDAR6+lwBPb1Vf0HPbeGMGfmWmtpmCxb03Xtd9TJbrgR6ejmgp7cCenoroKe1AnpAT5sUoBe4E9DzSxcv0HvzzQwbNWqgvfrqOisu7vv3FQE9fa6Ant6qP6FXUZFiI0eW2ssvV9hXvhL9e1HqVbZeCfT0ekBPbwX09FZAT2sF9ICeNilAL3AnoOeXLl6g98MfFts222yy6dPr/XYwQquBnh4S6Omt+hN6biuvvTbPVq9OswceqNI3uh9WAj09OtDTWwE9vRXQ01oBPaCnTQrQC9wJ6PmliwfovfBCpjnovfbaOktP99u/SK0GenpJoKe36m/otbR8hxsAAAAgAElEQVSYfe1rpfbgg1V20EHN+ob38UqgpwcHenoroKe3AnpaK6AH9LRJAXqBOwE9v3TxAL0jjiixESM22llnbfDbuQiuBnp6TKCnt+pv6LktveWWXFu+PMP+7/8q9Q3v45VATw8O9PRWQE9vBfS0VkAP6GmTAvQCdwJ6fuliHXp//GOWnXNOoS1bVuG3YxFeDfT0oEBPbxUL0HNbe+CBA23+/FobN65R3/g+XAn09NhAT28F9PRWQE9rBfSAnjYpQC9wJ6Dnly7Woed+Af3+95vsxBMb/HYswquBnh4U6OmtYgV699yTY4sXZ9lLL/XvP6h0VQ7o6TMF9PRWQE9vBfS0VkAP6GmTAvQCdwJ6fuliGXr33ptjV1+dZ0uW9P8HRQA9fa6Ant4qVqDntvjww4tDH3Z0wgn9+48qndUDevpMAT29FdDTWwE9rRXQA3rapAC9wJ2Anl+6WIbevvuW2mmnNdgxx/T/5WRAT58roKe3iiXoPfpotv2//5drb71Vru9AH60EenpooKe3Anp6K6CntQJ6QE+bFKAXuBPQ80sXq9C77bZcu+uuHHv00Wq/HYrSaqCnhwV6eqtYgp7b6gkTiu344zfY2Wf33wcfcUZPn5/OVgI9vR/Q01sBPa0V0AN62qQAvcCdgJ5fuliF3q67DrIZM+rt8MOb/HYoSquBnh4W6OmtYg16zz6baTNm5NvKlWv1neiDlZzR0yMDPb0V0NNbAT2tFdADetqkAL3AnYCeX7pYhN511w2wJ57IskWLYuNsnisK9PS5Anp6q1iDntvyk08usoMPbrIZM9brOxLllUBPDwz09FZAT28F9LRWQA/oaZMC9AJ3Anp+6WINeg0NKTZq1MDQL5mjRm3025korgZ6elygp7eKRei9/nqGnXxyoX388VrLyWnTdyaKK4GeHhfo6a2Ant4K6GmtgB7Q0yYF6AXuBPT80sUa9M47r8A+/jjNbrqp1m9Horwa6OmBgZ7eKhah57b+nHMK7KOP0uyVV9bpOxPFlUBPjwv09FZAT28F9LRWQA/oaZMC9AJ3Anp+6WIJen/7W4aNHj3QXnihwrbZptVvR6K8GujpgYGe3ipWoffXv2bYxInF9ve/r7O99ur/M+tAT58poKe3Anp6K6CntQJ6QE+bFKAXuBPQ80sXS9D7zndKbK+9Wmzq1Hq/neiD1UBPjwz09FaxCj23B9ddl2f//W+aPfZY/9/HEujpMwX09FZAT28F9LRWQA/oaZMC9AJ3Anp+6WIFeosW5diVVw6wZ5+t9NuBPloN9PTQQE9vFcvQc3tx0EElNmdOnU2c2L/3sgR6+kwBPb0V0NNbAT2tFdADetqkAL3AnYCeX7pYgd7w4YPswgvrbdy42LidQseKQE+fK6Cnt4p16D3ySLb96le59u67/XsTdaCnzxTQ01sBPb0V0NNaAT2gp00K0AvcCej5pYsF6M2cmW+vvZZhd91V47fxfbga6OmxgZ7eKtah5/bkpJOKbNSoZps1q07fsQivBHp6UKCntwJ6eiugp7UCekBPmxSgF7gT0PNL19/Q+89/0myPPcpsyZJK22OPFr+N78PVQE+PDfT0VvEAvXfeSTf3/tn33ltrO+20Sd+5CK4EenpMoKe3Anp6K6CntQJ6QE+bFKAXuBPQ80vX39D70Y+KrLS0zS6/PHZuztxZQaCnzxXQ01vFA/Tc3rj3z1ZUpNgf/lCt71wEVwI9PSbQ01sBPb0V0NNaAT2gp00K0AvcCej5petP6D3+eLadeWaBvfJKhd9G98NqoKdHB3p6q3iBXlub2QEHDLRbbqm1I4/s+w9mAXr6TAE9vRXQ01sBPa0V0AN62qQAvcCdgJ5fuv6E3n77ldqkSY12/PENfhvdD6uBnh4d6Omt4gV6bo9+//scu+ee7NC99fr6C+jpxYGe3gro6a2AntYK6AE9bVKAXuBOQM8vXX9Bb+7cAfbHP2bZfff1z6VgfpXMgJ5eDOjpreIJem6vjj222L7znUa79NK+vdQa6OkzBfT0VkBPbwX0tFZAD+hpkwL0AncCen7p+gN65eWptuuuZbZwYbXtv/9Gvw3up9VATw8P9PRW8Qa9v/0tw449tsj+85+1NmRIq76jvVwJ9PSAQE9vBfT0VkBPawX0gJ42KUAvcCeg55euP6B32mmFtnFjil1zTf99XLtfJc7o+fQCenqteIOe27MZM/Jt0yYL/UNNX30BPb000NNbAT29FdDTWgE9oKdNCtAL3Ano+aXra+g9/3ymjR9fbC+9tM4KCvy2tT9Xc0ZPrw/09FbxCL0NG8xGjSq1RYuq7bDD/n97dwImRXnncfzXx/TM9AxzAQqKQRCBgKzLwxqvVdHEh0Q8Nh5RYzRGDFGjScwTd11PzGpEDRvXeCtJPBKNippHo6hZl0SNWZBHkxUhKOKtQWAGmPvo3uetTjMHc/yrpmfo4zvPM8/A8HZ31adeZvrbVV3VYl/ZQYwk9Ox4hJ7ditCzWxF6NitCj9CzzRRCL7AToeePbrhD79BDR+qII1o0f372n4ClqyShZ59XhJ7dKhdDz63dz39eKnfW3D/9aXhOzELo2ecUoWe3IvTsVoSezYrQI/RsM4XQC+xE6PmjG87QO/PMKi1fXqTf/W6zv4XMgtGEnn0jEHp2q1wNPbeGbs+8O2Pud7/bYF/hgCMJPTscoWe3IvTsVoSezYrQI/RsM4XQC+xE6PmjG67Qe/fdiGbMGK2f/axOBx2UGydgYY+ev7mUHk3o2d1yOfReeimmhQvL9Otf12rSpA77SgcYSejZ0Qg9uxWhZ7ci9GxWhB6hZ5sphF5gJ0LPH91whd6xx1Zrjz0SuvTS4T0tuz+NvkezR88uSejZrXI59NxaXnFFuerqwnrkkVr7SgcYSejZ0Qg9uxWhZ7ci9GxWhB6hZ5sphF5gJ0LPH91whN7NN8d1551xLV06tE8G/a25v9GEnt2L0LNb5XrouTX9/OdrdOGFDZo/v9G+4j5HEnp2MELPbkXo2a0IPZtVwYTe669v6iayzz4jvb/3/P7kydVav36L2tq6X4+nr/F8P8WKQ/8OFRUxVVUV6733up++H7fhnz8ffeTOsjlJV1/9gU4+ucRbgDVrur9Hb+rUmpz4fmlpVOPHV+Ts8ueKc6Etp5tTbm7l6v+LDRvG6JxzKrRkyZvaddfOw7Iz+fPWhZ57UarrRybvv7fnJ9z/8P++GO7t60Jv8+Zm5lUvz8+Z/8Hm/957V3nPPV3wDWY+h5LJj5K2thx41LJlK71Bs2fPGnhwhke0tia80JsypTrD95x/d+d+GDU3d2i33cryb+UyvEbuP5kLPRd8fPQvMNR79I45plqf+UzuHrKZ1mOPnv1/Env07Fb5sEfPre0Pf1iujz8O6ze/GZq99uzRs88p9ujZrdijZ7dij57NqmD26Nk4JELPKiXvVSdCz+ZF6Nmc3KihDD13yOZdd8X19NND8+TPvpaDH0no2Q0JPbtVvoSeW+M5c6p1zjmN+va3M38IJ6Fnn1OEnt2K0LNbEXo2K0KvhxOhZ5s4bhShZ7ci9OxWQxV677yTOsvmL35RpwMPzL2zbPYUJPTsc4rQs1vlU+j98Y9FcpdQef31T7Xnnpk9CyehZ59ThJ7ditCzWxF6NitCj9CzzZReRhF6djpCz241VKF39NHVGj++Q5deOvTX2LKvbfCRhJ7djtCzW+VT6Lm1vuaaMr3zTlS//W1mr5VJ6NnnFKFntyL07FaEns2K0CP0bDOF0Avs5G5I6Nn5hiL0fvrTuBYvjuupp3L/kM20JKFnn1OEnt0q30LPrfncudU688zMXkid0LPPKULPbkXo2a0IPZsVoUfo2WYKoRfYidDzR5fp0Fu/PnXI5r331umAA3L/kE1Cz998cqMJPbtZPobe8uVFOvXUKv35z59q8uTMHMJJ6NnnFKFntyL07FaEns2K0CP0bDOF0AvsROj5o8t06M2dW6MJE9p1ySX5ccgmoedvPhF6/rzyMfScwPXXl2n16qieeSYzh3ASevZ5RejZrQg9uxWhZ7Mi9Ag920wh9AI7EXr+6DIZejfdFNfPfpZfh2wSev7mE6HnzytfQ88pHHtstU45pVk/+EG9P5ReRhN6dkJCz25F6NmtCD2bFaFH6NlmCqEX2InQ80eXqdBbty6iffcdrfvuq9P+++fPIZuEnr/5ROj588rn0Hv11SJ9+cvVevXVjZo+fXA/Ewg9+7wi9OxWhJ7ditCzWRF6hJ5tphB6gZ0IPX90mQq9WbNG6aCDWvXv/55fh2wSev7mE6HnzyufQ89JLFpUJhd8zz+/yR9Mj9GEnp2P0LNbEXp2K0LPZkXoEXq2mULoBXYi9PzRZSL0Lr54hF56qVi//nX+nGWzpyJn3bTPK07GYrfK99BzEkceWa2DDmrTXXdtscMQeoGtCD07HaFntyL0bFaEHqFnmymEXmAnQs8f3WBD74EHSvW971XoySc3a/fdE/4ePIdGE3r2jUXo2a0KIfTcYd3u/XqLF2/R8cc323G6jGSPnp2N0LNbEXp2K0LPZkXoEXq2mULoBXYi9PzRDSb01qyJav/9R+rGG7dpzpwWfw+cY6MJPfsGI/TsVoUQek7jiSeKddllI/S//7tREyf6v+QCoWefU4Se3YrQs1sRejYrQo/Qs80UQi+wE6Hnj24woXfAAaN0yCGtuvDC/HxfXldJQs8+rwg9u1WhhJ4TueGGMq1YUaQXX/T/fj1Czz6nCD27FaFntyL0bFaEHqFnmymEXmAnQs8fXdDQmzevUhs2RHTHHcHfd+NvSXfuaELP7k/o2a0KKfScytlnV2rcuA7deae/nxuEnn1OEXp2K0LPbkXo2awIPULPNlMIvcBOhJ4/uiChd9NNZbr11riWLt2sWMzf4+XqaELPvuUIPbtVoYVec7P0pS/V6PzzG3TBBY1mKELPTCVCz25F6NmtCD2bFaFH6NlmCqEX2InQ80fnN/T+8IeYDj98pB5/vFazZg3u2lj+lnTnjib07P6Ent2q0ELPybzySur6eu6SC4cd1mrCIvRMTN4gQs9uRejZrQg9mxWhR+jZZgqhF9iJ0PNH5yf06utDmjlzlObNa9IZZzT5e6AcH03o2TcgoWe3KsTQczr33Vequ+4q1cqVG1VZmRwQjNAbkGj7AELPbkXo2a0IPZsVoUfo2WYKoRfYidDzR+cn9I47rlpVVUlde+02fw+SB6MJPftGJPTsVoUaek7InYVzw4aQnnxy4OtvEnr2OUXo2a0IPbsVoWezIvQIPdtMIfQCOxF6/uisoeeelP33fxdryZKBn5T5W4LcGE3o2bcToWe3KuTQc0pf+Uq1Dj64Rddd1/+LR4SefU4RenYrQs9uRejZrAg9Qs82Uwi9wE6Enj86S+g98kiJzjmnUk88sVnjx+fvRdH7kyP07POK0LNbFXroffRRSEcfXaNFi7bptNP6Phyc0LPPKULPbkXo2a0IPZsVoUfo2WYKoRfYidDzRzdQ6D37bLG+9rUqXXPNNs2dm98XRSf0/M2dvkYTenbHQg89J/W738V03nmVevnlTZoxo/cTPBF69jlF6NmtCD27FaFnsyL0CD3bTCH0AjsRev7o+gu9Tz4Ja/bskfrCF1p0ySX5f1F0Qs/f3CH0Bu9F6KUMb7opLvei0rJlm1RRsePJWQg9+1wj9OxWhJ7ditCzWRF6hJ5tphB6gZ0IPX90fYVeS0tI//zPI7Xffm267LJ6f3eah6M5dNO+UdmjZ7ci9DqtLr+8XGvXRvXCC5t2ACT07HOK0LNbEXp2K0LPZkXoEXq2mULoBXYi9PzR9RV6Rx5ZozFjEgOeJMHfo+XuaELPvu0IPbsVodfd6vvfr9DWrSE99dTmbv9A6NnnFKFntyL07FaEns2K0CP0bDOF0AvsROj5o+st9E44oVodHdKtt271d2d5PJrQs29cQs9uRejtaDV/fqXi8YQeeqhu+z8SevY5RejZrQg9uxWhZ7Mi9Ag920wh9AI7EXr+6HqG3llnVeqdd6K6//7OJ1n+7jE/RxN69u1K6NmtCL3erU47rUoTJ7Zr8eIt3gBCzz6nCD27FaFntyL0bFaEHqFnmymEXmAnQs8fXdfQu/DCCr30UkyPPlqrcNjf/eT7aELPvoUJPbsVode7lTui4IQTqnTwwW36yU+2Enr2KSVCz45F6NmtCD2bFaFH6NlmCqEX2InQ80eXDr3/+I8KPfhgiR5+uFY1NTue9c7fvebfaELPvk0JPbsVode3VV1dSCedVK0TT2zWlVdu1Zo1tZo2rcaOW6AjCT37hif07FaEns2K0CP0bDOF0AvsROj5o3Oh9+yze2jRojI9+GCtJkwozAuiD6RG6A0k1PnvhJ7ditDr3+q998I69dRqnXdeg+bOfZ/QM0wtQs+A9PchhJ7ditCzWRF6hJ5tphB6gZ0IPX90P/pRQjfcMFa//GWd/vEf2/3duIBGE3r2jU3o2a0IvYGtVq2Kyr1n77zzPtGCBaGBb1DgIwg9+wQg9OxWhJ7NitAj9GwzhdAL7ETo2ekuv3yErr22TPfeW6fZs9vsNyzAkYSefaMTenYrQs9m9fLLUZ1+epUWL96qU09tst2oQEcRevYNT+jZrQg9mxWhR+jZZgqhF9iJ0LPR/eIXpTr77Codd1yt/uu/WhUO80p5f3KEnm1euVGEnt2K0LNZubNu3ndfu+69d1dddFG9zjqL2OtLjtCzzSk3itCzWxF6NitCj9CzzRRCL7AToTcw3Y9/XO7tybvllq0aM+ZvmjSpitAbgI3QG3hepUcQenYrQs9m5ULvrbfq9PbbY/Sd71To2mu36oILGm03LrBRhJ59gxN6ditCz2ZF6BF6tplC6AV2IvT6p7v44hF66KES3X77Vu2zT7vWrq0l9AyzjdAzIP19CKFntyL0bFbp0Js8uVqvvlqkc8+t0JlnNumHP9xmu4MCGkXo2Tc2oWe3IvRsVoQeoWebKYReYCdCr2+6+fMrtWJFke6+u05jx6YuoUDo2aYaoWdzcqMIPbsVoWez6hp67hbvvx+W+3l24IFtuv321EXV+UgJEHr2mUDo2a0IPZsVoUfo2WYKoRfYidDrne7EE6u1aVNYP/95nWKxzjGEnm2qEXo2J0LP7uRGEno2r56h527V3CzNm1elmpqEliyptd1RAYwi9OwbmdCzWxF6NitCj9CzzRRCL7ATodedbtu2kI47rkaVlQnvPXk9Pwg921Qj9GxOhJ7didCzW/UWeulbX3BBhTZuDOvxxzerujp1pEIhfxB69q1P6NmtCD2bFaFH6NlmCqEX2InQ66Rbvz6iL3+5WjNntuuaa3p/LwuhZ5tqhJ7NidCzOxF6dqv+Qs/dyxVXlOtPf4rpkUdqNXVqYV8PlNCzzytCz25F6NmsCD1CzzZTCL3AToReim758phOOqlKxx/frIsuaujTk9CzTTVCz+ZE6NmdCD271UCh5+7pppviuueeuB54oFazZ7fa7zzPRhJ69g1K6NmtCD2bFaFH6NlmCqEX2InQk9w18m6+uUzHHdesefP6v94UoWebaoSezYnQszsRenYrS+i5e7v//lJdfnm5zj23UTfeuOOh6vZHzN2RhJ592xF6ditCz2ZF6BF6tplC6AV2KvTQ+9a3KvXMM8W6+uptOuKIgV/VJvRsU43QszkRenYnQs9uZQ09d4/XXFOmxx4r0QknNOunPy282CP07POK0LNbEXo2K0KP0LPNFEIvsFOhhp47VPOccyo0blxCixZtUVmZjZDQszkRejYnQs/uROjZrfyEnrvXzZtD+td/TZ2k5bbbtmjWrDb7g+X4SELPvgEJPbsVoWezIvQIPdtMIfQCOxVi6N14Y5m+//0KXX55vb71rUZfdoSejYvQszkRenYnQs9u5Tf00vd8661xLVxYrh//eKu+972+36tsX5LsH0no2bcRoWe3IvRsVoQeoWebKYReYKdCCr3GxpC+8Y1KvfFGVAsX1mvmTP+vWhN6tqlG6NmcCD27E6Fntwoaeu4RXnmlSJdeWq6pUzu0eHGdKiry+xIMhJ59XhF6ditCz2ZF6BF6tplC6AV2KpTQW7q0WOefX6EDDmjT9df3fukECyKhZ1GSCD2bE6FndyL07FaDCb30o1x88Qj94Q8x7317xxzTbH/wHBtJ6Nk3GKFntyL0bFaEHqFnmymEXmCnQgi9K68cof/8zzJdddU2nXLK4J6wEHq2qUbo2ZwIPbsToWe3ykTouUd75JESLVhQrrPPbhzUC2T2JR/+kYSe3ZzQs1sRejYrQo/Qs80UQi+wUz6H3nPPFevKK8u1ZUtYd9xRp4kTE4Nycjcm9GyEhJ7NidCzOxF6dqtMhZ57xA8+COviiyu8E7a4vXuHHDLw2YntS7rzRxJ69m1A6NmtCD2bFaFH6NlmCqEX2CkfQ+/99yO65JIRcqF3wQX1+sY3BrcXrysuoWebaoSezYnQszsRenarTIZe+lFvvDGuu++Oe9cb/dGPtmns2MG/cGZfo6EbSejZbQk9uxWhZ7Mi9Ag920wh9AI75VvoLVgwQgsXlun005t0ySX1Ki4eFM0ONyb0bJ6Ens2J0LM7EXp2q6EIPffo27ZJCxeO0EMPlejf/q1BV1wR/P3O9rUZ2pGEnt2X0LNbEXo2K0KP0LPNFEIvsFO+hN6vflWqq64q1/jxCV10Ub2mT28flElfNyb0bKyEns2J0LM7rVsX0Q9+UKqrr3b/v+23K8SRQxV6acu//CWqRYvK9e67Ye8yNe6FtVz9IPTsW47Qs1sRejYrQo/Qs80UQi+wU66HnjsV+GWXjdA770S86z4de2zLoCwGujGhN5BQ6t8Jvf6d3LUcP/kkrAUL6lVfn7qW45Yt5TrnnErvsLj99vN/6Q/bltn5o5qbQ94JPsaMSXS7VtuKFUXeIde3375Fe+3VscOCWkKvtjbsnV132bLYDrefPbtVN9+8VdXV+XHIYX9bcqhDL/3YTzxRrJtuKtPYsR266qp6HXxw7r1/j9Cz/0wg9OxWhJ7NitAj9GwzhdAL7JSrobd2bVRf/WqVVq+O6vzzG/Td7/q78HlQMELPJkfoEXp9CQxV6KUjz0Vy+mLfjz5aottui/cZj7bZnHujhiv00jLuQus33xzXiSc269xzGzRr1tAcUTEUW4LQs6sSenYrQs9mRegReraZQugFdsq10HvhhZj3hOLJJ0t08slN3iFDU6bs+Or/oED6uTGhZ5Ml9Ai94Q49F3VLlpR022vXV1TaZnHujhru0HNSW7ZI555bpZdeiukrX2nSt7/dqIMOyv49fISefZ4TenYrQs9mRegReraZQugFdsqV0HPXc7rlljKtXRvRaac1a968Bo0YMajVDnRjQs/GRugReoMNPXeopjuU9Y03on1iTpvWvn1vXdfDYUtKkttv09f3bTM5N0ftjNBLS7nLMCxeHNeDD5Zo2rQObw+f29OXrR+Enn3LEHp2K0LPZkXoEXq2mULoBXbK9tC75Za47rijTMlk0gu8M87YuW/6J/RsU43QI/QGG3o9bz/Qe/QIvU6xnRl6XbfbPfeU6oEHSpRIhDR/foO+853hOcTe9lMqNYrQs2sRenYrQs9mRegReraZQugFdsrG0HPXwbvuunI99lixJk3q0Ne+1qS5c4f2JCtWQELPJkXoEXrDHXocupl9oZdeoqVLi/XLX5bq//4vqnnzGnXaaU3aZ5/seB8foWf7me5GEXp2K0LPZkXoEXq2mULoBXbKltCrrQ15TwSWLCnV8uVF3uUR3HXwPve57Dr7IKFnm2qE3sCh99vfFnuHHVZW1nuD779/lG64oUyPP15bEGfddC/opM+CmX4v3cqVRYHPusnJWLI39NJL9tprUd1zT1yvvhrVnnt26Pjjm/XVrzapoqLzUFvbT5jMjSL07JaEnt2K0LNZEXqEnm2mEHqBnXZm6LW1yYu7hx8u1dNPF+vII1t01FEt3i//SGRQqzRkNyb0bLSE3sCh595v6j5+85sS7+t1122TO9StUC6v4NbZxZ67FIJ7r93Xv97krX8mL69QSJdU6DrjsuXQzb7+FzQ3S48+Wiq3p+/552M66qhmnXCCi75mFRcPb/QReraf6W4UoWe3IvRsVoQeoWebKYReYKedEXoPP1yihx4qlduj8U//1KYvftHFnXtVd1CrMSw3JvRszITewKHX8zp6o0aV2nBzfNRgzoT57rtbtcsucZWW9n2ClhznycjiZ3vodV1Jd7bOxx5z0Vei5cuj+tKXWnTSSak9fcPxQejZlQk9uxWhZ7Mi9Ag920wh9AI7DUfoLV8e03PPxbxX7v/4x9Sr9y7u/uVfmjR27PC+ejsoKEmEnk2Q0CP0+t6b0/sF0y0zi9CzKEm5FHpd12jDhpAef7zEi77GRmm33RI6/PBWff7zLd6LgkPxQejZVQk9uxWhZ7Mi9Ag920wh9AI7DUXouYuYP/dcsf7nf2J68cWYRoxIav/923Tgga069NAW7bJLbsVdV1xCzzbVCD1Cj9Cz/V8ZilG5GnpdLVaujOrNN6N6+eWYVqwoUmNjyPsdcsQRLvxatc8+mQk/Qs8+Awk9uxWhZ7Mi9Ag920wh9AI7DTb03GFY7uQpr7xSpF/9qlQbN4blvudOonLAAa067LAWTZiQGNTyZdONCT3b1iD0bE5u1MaNqUPUCuXQTbvMjiPZo2fTy4fQ67mmb78d1gsvFHvh98orUe993O6C7Hvs4U7q0qL99mtVUZHNp+soQs9uRujZrQg9mxWhR+jZZgqhF9jJT+jV1bmoi8mdGc+dPe0vfynS2rVRTZ3a7h2O6T7cqbP/4R+y47TZg0Lp48aEnk2V0LM5EXp2JzeS0LN55WPo9Vzz1JEjMa1ZE/U+//rX1O+iGTPaNHNmu2bObPNecKyp6f+FRkLPNqfcKELPbkXo2fgAqdIAABKFSURBVKwIPULPNlMIvcBOvYXem29GvIBzn2+9FZW7UPGqVVFvb92UKe367GfbvcsfuKBzv0yz9QyZg0Ih9AbFR+jZ+dijZ7ci9GxWhRB6PSXcWZxfe63Iu1af+33lws99jhqV0OjRCe+wT3dd1r33btfkye3en90HoWebU4Se3cmNJPRsXoQeoWebKYSe2ckdVvn++2F98EFEH34Y8c58GQ636sMPi/XBB1G9915UI0d26DOfcZ8J7+uECalfiO6yB4X+wR492wwg9GxObhShZ7N66qlirVjRodLSIn396y3addf8OSTcJmAfVYih15eO29t3zz0lqqlJ6r33It7nBx+EtXFjxDvsc4892jR2rHuLQUQzZrRr9907vM899kgM+6Ue7Ft454xkj57dndCzWRF6hJ5tphRw6LW2hrRxo/uMeHvcNm0KadMm9zXsnQilsjKhTz6JyJ3K/W9/C6uhIaxRozq8VzhHj04qGpX23LNBU6cmNG1aSJMmtaskdVkvPnoRIPRs04LQszkRegM7uT01V19d7r0w5c7CuGVLyPt59s1vNukLX2gZ+A4KcAShN/BGb2mR1q1ze/+SWrs2pDffLFd7u3vhJaRPP02FYHl5QrvskvocM6bDm3/ud+uhh7Z6h4S6eHR7DN2Lo6NGJfM+DAm9gedVegShZ7Mi9Ag920zJ4tDr6JBaWkJqbU1dHLi8PKnGxrCamqSmppD36c4m5va0ue89+2yx9/6CrVtDqq8Padu21Nf6ehdpqT+7f3N/3rIl7N23izn3WVGRVFVVUhUVCe/rO+9ENGdO6pXvsWPdL6mOXs94+eGH9aqocGfHjAX2LpQbEnq2LU3o2ZwIvYGdbrstro8+Cmvx4i3bB//kJ+Xe5Vpuu63zewPfU+GMIPTs23rbtlbv8M3ddy/f4Ubucg8ff+xeKI14L5S6FxjcHkJ30hf3e9i96LB1a9j7s/taVJT0fhePGZPw3tLgft+XlSW8M0+XlSW9v7s/u68uIt3HyJEJlZZKpaXJLp/u7+77SbkXOtyLsrFYcqe/TYLQs88rQs9mVTChN2/ewKebX7WqXNOm1au52R26EulV8G9/i2nXXVt7/bdkl4f49NOYRo/ufVz6xu7xpk+v3+G+ut6P+3MoFNo+puu/db3hmjVlmjKlYYdxneND2rCh+zKl/i2k9Jj0102bilRd3aZkMvW47vtdx7jvv/lm3NtL1dGRVDgc2T7G/Zsbm0hI7e1hhUJJ78+JROjvn+6+0mPc96SGhohisYQ6OlJj3FcXb51/l/fD18Vbe3vq393X9KdbxmjU/YB2EdautraQ98vA/dB2n0VFCe/+U59JbdxYpL32avJ+yJeUuB/0HYrH3WdS8Xi74vGE9/fy8g5VVbV5v0QG++F+0RUXRxWLhQd7V3l/+82bW1RdXawu0z7v1znICra3J9TQ0KbKyuIgNy+o27godh9cBLz3zb5o0USdfnpSJ5/c/dDxOXMqNXfuB5oxY8ffUwU1gXpZWfd7rra2RTU1/P8baC60tibU0tKekRc63fOAujr3PsFyjRrVqqYm96Ju1Hsxt6kpoubmiPfibuqr+zf3vCH1gm1bW1itrWHvOULq7+4F4rDGjWvRW2/FvecUkjsKp/PTPa9I/939ORx2z0dSzzfc85LU9zr/Xl8f8Z6HuO+532HuOZC7jft76lP6+ONijRvX7P05PcZ9dX9vb+9QJOKew6SeJ7nHcPfhPVvz7i+l7b7n/vzXv8Y1dWpjt++nx6a3y+bN7u0iqUtldN6++1Zz3+/5/La338GrV8f12c+mnmv29zs69dy1/5nR8zlwb+Pd89Zddun9uXRTU4dKSiLe4wzmOfdA87e3f1+9umy7Q1+3768Xut7Gsuyvv16uffbp/+ewez7t5lDPD7ctunaNZdk/+aRYY8Z0P5ojlEx+NHBJGTWXLVvpjZw9e5bxFgMPO+64gV+VfPvtGk2cuLnfO9u8uVQ1NalTdff14SZdbW2Jqqv7f7/VunU12muvzsdL/2fuer89/7P09R/n7beru91X+j66jt+4Ma5Ro9wPhM5N1fWHRvo/rlvHkSO7/uBw/5L6oZL+unr1aE2fvqHbD6n0D57019QPKfeDLbH9B13qh567r84ffm7ZJ0/e2OMHpruNe8UuNf7TT8s0btxWRSIdXsS5eEv92Y3L2NQbeCIxAgEEck4gHE7tSUgkCJbeNt7ddx+is84q1SmndP/dduSR5TrkkBWaOnVjzm1zFhiBIALuxWYXhu3tES8EOzpcGLr324/wnj91vhgdViIR3v6CdPr7771Xpd122+a9iO1e1HbfT31NveCdTIa1atVo7/9U6kX0VNDt+DX1Ynf6OVrqhff0WO/Zmne7NWtGacqU1P/Pri/Op9c99YJEXNXVqf/bve0sSN9u06a499yv6217Gvb2PDl9e7/e69a55621vS5T+r5qa0u3L3t/928ZZ3mOb12H9eurNWFCbb/DN21yz6X77wV3B3V1paqq6n9cz17o7YHdduitI3qOtSx7uhe63jbrQ8+68RiHAAIIIJBfAu++W+qt0PjxA//Sza81t63N9deXa+3aiO6+u+uhm3G9+GKxlizp/8mM7REYhQACCCCQywKEXi5vPZYdAQQQyFOBLVuiWr/ehV5SEyY0q7Iyf69BGXQTuj0XF15YofXrI957jd17odz7pS66qF5HH83JWIK6cjsEEEAgXwQIvXzZkqwHAgggkEcCq1aVqqEhqmTSnaTBnfm289CkPFrNjKzKo4+WeNdHc4eZffObjd4ZEPlAAAEEEECA0GMOIIAAAghklcCnn7oLOrtrmaTez+Le7zJlSpNGj2avXlZtKBYGAQQQQCCrBQi9rN48LBwCCCBQeAIrVsS9wxBd6KVOJBXyzqb7uc+xV6/wZgNrjAACCCAQVIDQCyrH7RBAAAEEMi7w4YdFev31ErnrnaX26Lkz+KaCb8aMFu2+e+p043wggAACCCCAQP8ChB4zBAEEEEAgawSWLYtr27aId63Prnv03OmnKyqSmj2787qjWbPQLAgCCCCAAAJZKEDoZeFGYZEQQACBQhRYv75Ir73m9ua5a1clt19fKn1x4mg0pH33bdaECezVK8T5wTojgAACCPgTIPT8eTEaAQQQQGCIBJ5+ukxbt6YuVpzeo5c+dNPt0XOhV16e0FFHsVdviDYBd4sAAgggkEcChF4ebUxWBQEEEMhVgbVrY3r11WK1tSX1wgtFev75Ir31VsRbnUmTOnTEEW069NB2RaNJzZzZqsmTW3N1VVluBBBAAAEEhkWA0BsWZh4EAQQQQKAvgY4O6YknytTQENZ998X0zDOxXod+8YttOu20ZpWXS8ccU69IqgP5QAABBBBAAIFeBAg9pgUCCCCAwE4VeOONmP7855iWLSvSnXe66+f1/TF/frNmz27Xvvu2aNo09urt1A3HgyOAAAIIZLUAoZfVm4eFQwABBPJboLU1pCefLFNjo3TVVfHth2v2tdbuMM4FC5pUWprU0Uc3KBZzZ+fkAwEEEEAAAQR6ChB6zAkEEEAAgZ0msGpVsVatiqmlJakzzhhhWo777qv3Am/69DZNn95iug2DEEAAAQQQKDQBQq/QtjjriwACCGSJQHNzSEuXlsnt1fMTevfemwq9kpKQ5sypV0kJe/WyZJOyGAgggAACWSRA6GXRxmBREEAAgUISWL26WO5sm62t8kLPz6GbLvRisZD23rtV06axV6+Q5g3rigACCCBgEyD0bE6MQgABBBDIoEBjY1gvvFDmBV5bW2qP3u9/bz8ZS1FRUsXFIbmvhx3WqNLSRAaXjrtCAAEEEEAg9wUIvdzfhqwBAgggkHMCa9cW69133d68VOilv95/f0xLl/Z/eQW3J88Fnvvq9uyNH9+uyZObc86ABUYAAQQQQGAoBQi9odTlvhFAAAEEdhBwe/NWrox3CzwXeu3toT4vmH744W067LB2RSKpwHMXTu8afLNmNSgeZ68e0w0BBBBAAIG0AKHHXEAAAQQQGFaB9etL9PHH0b+HntTeLi/wXOi5P7sLqHd0uBOshJRMSuGw+0wqEgl5F0kvKlKX0JNiMWnXXds0cSJ79YZ1Q/JgCCCAAAJZLUDoZfXmYeEQQACB/BJoaopozZq4d6imC7uue/I6OlzoJZVIhLqEXlLhcEihUDr0kioqcsG34569qVPd9fU68guMtUEAAQQQQCCgAKEXEI6bIYAAAgj4F/jwwxJt3lzULfDSh2y60HN78lzoJRLpPXpJhULdQy8aTYWeC770IZzu68iRHdp99yb/C8UtEEAAAQQQyEMBQi8PNyqrhAACCGSjQHNzRO+/X+odspk+VNN9dYHnvrrAc3v0ksm+Q88dwtkz9LoG37hxjSopYa9eNm5/lgkBBBBAYHgFCL3h9ebREEAAgYIV2LSpVFu3Rru9J6+tLfWevM5DNqVEwn2m9ui5j1DIfaYO4XTv14tG5e3Rc8Hn/pz6TB3KWV7erlGj2KtXsJOMFUcAAQQQ2C5A6DEZEEAAAQQQQAABBBBAAIE8EyD08myDsjoIIIAAAggggAACCCCAAKHHHEAAAQQQQAABBBBAAAEE8kyA0MuzDcrqIIAAAggggAACCCCAAAKEHnMAAQQQQAABBBBAAAEEEMgzAUIvzzYoq4MAAggggAACCCCAAAIIEHrMAQQQQAABBBBAAAEEEEAgzwQIvTzboKwOAggggAACCCCAAAIIIEDoMQcQQAABBBBAAAEEEEAAgTwTIPTybIOyOggggAACCCCAAAIIIIAAocccQAABBBBAAAEEEEAAAQTyTIDQy7MNyuoggAACCCCAAAIIIIAAAoQecwABBBBAAAEEEEAAAQTyQ6C9Xbr8BmnhTzvX59QvS//2bWnfafmxjsa1IPSMUAxDAAEEEEAAAQQQQACBLBbYVCvNOVVa+ZfeF/KJe6Wjv5DFK5DZRSP0MuvJvSGAAAIIIIAAAggggMDOEPjKfOnhJ/t/5C1/lSpG7IylG/bHJPSGnZwHRAABBBBAAAEEEEAAgYwKrF0nTTlk4Lu88YfSd88eeFwejCi40Fu2bGUebDZWAQEEEEAAAQQQQAABBNICo3//kqYvWDggyCdzPq81F39vwHHDNWD27FlD9lAZDb0hW8oM3jGhl0FM7goBBBBAAAEEEEAAgSwQIPR23AgFF3pZMA9ZBAQQQAABBBBAAAEEEMikAIdu7qBJ6GVygnFfCCCAAAIIIIAAAgggsHMEOBlLN3dCb+dMQx4VAQQQQAABBBBAAAEEMinA5RUIvUzOJ+4LAQQQQAABBBBAAAEEskSAC6Zv3xDs0cuSOcliIIAAAggggAACCCCAAAKZEiD0MiXJ/SCAAAIIIIAAAggggAACWSJA6GXJhmAxEEAAAQQQQAABBBBAAIFMCRB6mZLkfhBAAAEEEEAAAQQQQACBLBEg9LJkQ7AYCCCAAAIIIIAAAggggECmBAi9TElyPwgggAACCCCAAAIIIIBAlggQelmyIVgMBBBAAAEEEEAAAQQQQCBTAoRepiS5HwQQQAABBBBAAAEEEEAgSwQIvSzZECwGAggggAACCCCAAAIIIJApAUIvU5LcDwIIIIAAAggggAACCCCQJQKEXpZsCBYDAQQQQAABBBBAAAEEEMiUAKGXKUnuBwEEEEAAAQQQQAABBBDIEgFCL0s2BIuBAAIIIIAAAggggAACCGRKgNDLlCT3gwACCCCAAAIIIIAAAghkiQChlyUbgsVAAAEEEEAAAQQQQAABBDIlQOhlSpL7QQABBBBAAAEEEEAAAQSyRIDQy5INwWIggAACCCCAAAIIIIAAApkSIPQyJcn9IIAAAggggAACCCCAAAJZIkDoZcmGYDEQQAABBBBAAAEEEEAAgUwJEHqZkuR+EEAAAQQQQAABBBBAAIEsESD0smRDsBgIIIAAAggggAACCCCAQKYECL1MSXI/CCCAAAIIIIAAAggggECWCBB6WbIhWAwEEEAAAQQQQAABBBBAIFMChF6mJLkfBBBAAAEEEEAAAQQQQCBLBAi9LNkQLAYCCCCAAAIIIIAAAgggkCkBQi9TktwPAggggAACCCCAAAIIIJAlAoRelmwIFgMBBBBAAAEEEEAAAQQQyJQAoZcpSe4HAQQQQAABBBBAAAEEEMgSAUIvSzYEi4EAAggggAACCCCAAAIIZEqA0MuUJPeDAAIIIIAAAggggAACCGSJAKGXJRuCxUAAAQQQQAABBBBAAAEEMiVA6GVKkvtBAAEEEEAAAQQQQAABBLJEgNDLkg3BYiCAAAIIIIAAAggggAACmRL4fxPTC1eGNyqwAAAAAElFTkSuQmCC"/>
          <p:cNvSpPr>
            <a:spLocks noChangeAspect="1" noChangeArrowheads="1"/>
          </p:cNvSpPr>
          <p:nvPr/>
        </p:nvSpPr>
        <p:spPr bwMode="auto">
          <a:xfrm>
            <a:off x="747192" y="14402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179986" y="1423635"/>
                <a:ext cx="262873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sz="2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Por tanto,</a:t>
                </a:r>
              </a:p>
              <a:p>
                <a14:m>
                  <m:oMath xmlns:m="http://schemas.openxmlformats.org/officeDocument/2006/math"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𝟐𝟗𝟎</m:t>
                        </m:r>
                      </m:e>
                    </m:d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O" sz="2000" dirty="0">
                    <a:solidFill>
                      <a:srgbClr val="C00000"/>
                    </a:solidFill>
                  </a:rPr>
                  <a:t>0.225</a:t>
                </a: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986" y="1423635"/>
                <a:ext cx="2628733" cy="707886"/>
              </a:xfrm>
              <a:prstGeom prst="rect">
                <a:avLst/>
              </a:prstGeom>
              <a:blipFill>
                <a:blip r:embed="rId3"/>
                <a:stretch>
                  <a:fillRect l="-2552" t="-5172" r="-1624" b="-146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" y="2340258"/>
            <a:ext cx="6162675" cy="4486275"/>
          </a:xfrm>
          <a:prstGeom prst="rect">
            <a:avLst/>
          </a:prstGeom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051992" y="3056235"/>
            <a:ext cx="504056" cy="3620730"/>
          </a:xfrm>
          <a:prstGeom prst="rect">
            <a:avLst/>
          </a:prstGeom>
          <a:solidFill>
            <a:srgbClr val="00B050">
              <a:alpha val="37000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53200" y="5075580"/>
            <a:ext cx="6472763" cy="167824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482325" y="1777712"/>
            <a:ext cx="3160787" cy="288032"/>
          </a:xfrm>
          <a:prstGeom prst="rect">
            <a:avLst/>
          </a:prstGeom>
          <a:solidFill>
            <a:srgbClr val="990033">
              <a:alpha val="36862"/>
            </a:srgbClr>
          </a:solidFill>
          <a:ln>
            <a:noFill/>
          </a:ln>
          <a:effectLst/>
        </p:spPr>
        <p:txBody>
          <a:bodyPr wrap="none" anchor="ctr"/>
          <a:lstStyle>
            <a:lvl1pPr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just"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CO" altLang="es-CO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71409" y="63260"/>
            <a:ext cx="7848872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75000"/>
            </a:pPr>
            <a:r>
              <a:rPr lang="es-ES_tradnl" altLang="es-CO" sz="3600" b="1" dirty="0">
                <a:solidFill>
                  <a:srgbClr val="0070C0"/>
                </a:solidFill>
              </a:rPr>
              <a:t>Ejemplos </a:t>
            </a:r>
            <a:r>
              <a:rPr lang="es-CO" altLang="es-CO" sz="3600" b="1" dirty="0">
                <a:solidFill>
                  <a:srgbClr val="0070C0"/>
                </a:solidFill>
              </a:rPr>
              <a:t>t</a:t>
            </a:r>
            <a:endParaRPr lang="es-CO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576613" y="831219"/>
                <a:ext cx="6155627" cy="550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s-CO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𝟐𝟗𝟎</m:t>
                        </m:r>
                      </m:e>
                    </m: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𝟐𝟗𝟎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𝟑𝟎</m:t>
                            </m:r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num>
                          <m:den>
                            <m:r>
                              <a:rPr kumimoji="0" lang="es-CO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0" lang="es-CO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𝟗𝟏</m:t>
                            </m:r>
                          </m:den>
                        </m:f>
                      </m:e>
                    </m:d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&lt;−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𝟕𝟕𝟒𝟓</m:t>
                        </m:r>
                      </m:e>
                    </m:d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13" y="831219"/>
                <a:ext cx="6155627" cy="550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597446" y="1350691"/>
                <a:ext cx="55842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kumimoji="0" lang="es-CO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s-CO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begChr m:val="{"/>
                        <m:endChr m:val="}"/>
                        <m:ctrlP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&lt;−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0" lang="es-CO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𝟕𝟕𝟒𝟓</m:t>
                        </m:r>
                      </m:e>
                    </m:d>
                  </m:oMath>
                </a14:m>
                <a:r>
                  <a:rPr kumimoji="0" lang="es-CO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&lt; 0.25</a:t>
                </a: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46" y="1350691"/>
                <a:ext cx="5584273" cy="400110"/>
              </a:xfrm>
              <a:prstGeom prst="rect">
                <a:avLst/>
              </a:prstGeom>
              <a:blipFill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725" y="2987958"/>
            <a:ext cx="33432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1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1" grpId="0"/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260350"/>
            <a:ext cx="9153526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000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57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12374</TotalTime>
  <Words>6526</Words>
  <Application>Microsoft Office PowerPoint</Application>
  <PresentationFormat>Presentación en pantalla (4:3)</PresentationFormat>
  <Paragraphs>662</Paragraphs>
  <Slides>96</Slides>
  <Notes>91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96</vt:i4>
      </vt:variant>
    </vt:vector>
  </HeadingPairs>
  <TitlesOfParts>
    <vt:vector size="107" baseType="lpstr">
      <vt:lpstr>Arial</vt:lpstr>
      <vt:lpstr>Cambria Math</vt:lpstr>
      <vt:lpstr>Garamond</vt:lpstr>
      <vt:lpstr>Impact</vt:lpstr>
      <vt:lpstr>Playbill</vt:lpstr>
      <vt:lpstr>Symbol</vt:lpstr>
      <vt:lpstr>Times New Roman</vt:lpstr>
      <vt:lpstr>Verdana</vt:lpstr>
      <vt:lpstr>Wingdings</vt:lpstr>
      <vt:lpstr>Orgánico</vt:lpstr>
      <vt:lpstr>Ecuación</vt:lpstr>
      <vt:lpstr>Presentación de PowerPoint</vt:lpstr>
      <vt:lpstr>Principales Distribuciones Continuas</vt:lpstr>
      <vt:lpstr>Definición de v. a. continua</vt:lpstr>
      <vt:lpstr>Definición de v. a. continua</vt:lpstr>
      <vt:lpstr>Función de Densidad de Probabilidad (f.d.p):  f(x)</vt:lpstr>
      <vt:lpstr>Función de Distribución Acumulada: F(x)</vt:lpstr>
      <vt:lpstr>Principales Distribuciones Continuas</vt:lpstr>
      <vt:lpstr>Normal N(μ,σ2)</vt:lpstr>
      <vt:lpstr>Normal N(μ,σ2)</vt:lpstr>
      <vt:lpstr>Normal N(μ,σ2)</vt:lpstr>
      <vt:lpstr>Normal N(μ,σ2)</vt:lpstr>
      <vt:lpstr>Normal N(μ,σ2)</vt:lpstr>
      <vt:lpstr>Normal N(μ,σ2)</vt:lpstr>
      <vt:lpstr>Normal  N(μ,σ)</vt:lpstr>
      <vt:lpstr>Normal N(μ,σ2)</vt:lpstr>
      <vt:lpstr>Normal N(μ,σ2)</vt:lpstr>
      <vt:lpstr>Distribución Normal Estándar N(0,1)</vt:lpstr>
      <vt:lpstr>Distribución Normal Estándar N(0,1)</vt:lpstr>
      <vt:lpstr>Distribución Normal Estándar N(0,1)</vt:lpstr>
      <vt:lpstr>Distribución Normal Estándar N(0,1)</vt:lpstr>
      <vt:lpstr>Distribución Normal Estándar N(0,1)</vt:lpstr>
      <vt:lpstr>Ejemplo 1 de muestreo de  X ̅~N(μ,σ^2/n)</vt:lpstr>
      <vt:lpstr>Distribución Normal Estándar N(0,1)</vt:lpstr>
      <vt:lpstr>Tablas de Z ≈ N(0,1)</vt:lpstr>
      <vt:lpstr>Tablas de Z ≈ N(0,1)</vt:lpstr>
      <vt:lpstr>Ejemplos de Z ≈ N(0,1)</vt:lpstr>
      <vt:lpstr>Ejemplos de Z ≈ N(0,1)</vt:lpstr>
      <vt:lpstr>Ejemplos de Z ≈ N(0,1)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Ejemplos de la Normal N(μ,σ2)</vt:lpstr>
      <vt:lpstr>Gran Aplicación de la Distribución Normal: Muestreo de Medias, es decir, calcular probabilidad</vt:lpstr>
      <vt:lpstr>Distribución Normal de  X ̅~N(μ,σ^2/n)</vt:lpstr>
      <vt:lpstr>Distribución Normal Estándar N(0,1)</vt:lpstr>
      <vt:lpstr>Ejemplo 1 de muestreo de  X ̅~N(μ,σ^2/n)</vt:lpstr>
      <vt:lpstr>Ejemplo 1 de muestreo de  X ̅~N(μ,σ_x ̅ )</vt:lpstr>
      <vt:lpstr>Ejemplos de la Normal N(μ,σ2)</vt:lpstr>
      <vt:lpstr>Ejemplo 2 de muestreo de  X ̅~N(μ,σ^2/n)</vt:lpstr>
      <vt:lpstr>Ejemplo 1 de muestreo de  X ̅~N(μ,σ^2/n)</vt:lpstr>
      <vt:lpstr>Ejemplos de la Normal N(μ,σ2)</vt:lpstr>
      <vt:lpstr>Ejemplos de la Normal N(μ,σ2)</vt:lpstr>
      <vt:lpstr>Ejemplo 2 de muestreo de  X ̅~N(μ,σ^2/n)</vt:lpstr>
      <vt:lpstr>Ejemplo 1 de muestreo de  X ̅~N(μ,σ^2/n)</vt:lpstr>
      <vt:lpstr>Ejemplos de la Normal N(μ,σ2)</vt:lpstr>
      <vt:lpstr>Ejemplos de la Normal N(μ,σ2)</vt:lpstr>
      <vt:lpstr>Distribución Chicuadrado χ2 </vt:lpstr>
      <vt:lpstr>Distribución Chicuadrado χ2</vt:lpstr>
      <vt:lpstr>Distribución Chicuadrado χ2</vt:lpstr>
      <vt:lpstr>Ejemplos:Distribución Chicuadrado χ2</vt:lpstr>
      <vt:lpstr>Ejemplos:Distribución Chicuadrado χ2</vt:lpstr>
      <vt:lpstr>Ejemplos:Distribución Chicuadrado χ2</vt:lpstr>
      <vt:lpstr>Ejemplos:Distribución Chicuadrado χ2</vt:lpstr>
      <vt:lpstr>Gran Aplicación de la  Distribución Chicuadrado χ2 </vt:lpstr>
      <vt:lpstr>Principales Distribuciones Continuas</vt:lpstr>
      <vt:lpstr>Distribución de S^2,   ((n-1))/σ^2  S^2=χ_(n-1)^2</vt:lpstr>
      <vt:lpstr>Distribución de S^2,   ((n-1))/σ^2  S^2=χ_(n-1)^2</vt:lpstr>
      <vt:lpstr>Ejemplo 1 de muestreo de  X ̅~N(μ,σ^2/n)</vt:lpstr>
      <vt:lpstr>Ejemplos:Distribución Chicuadrado χ2</vt:lpstr>
      <vt:lpstr>Ejemplo 1 de muestreo de  X ̅~N(μ,σ^2/n)</vt:lpstr>
      <vt:lpstr>Ejemplos:Distribución Chicuadrado χ2</vt:lpstr>
      <vt:lpstr>Ejemplos:Distribución Chicuadrado χ2</vt:lpstr>
      <vt:lpstr>Ejemplos:Distribución Chicuadrado χ2</vt:lpstr>
      <vt:lpstr>Ejemplos:Distribución Chicuadrado χ2</vt:lpstr>
      <vt:lpstr>Distribución Student t </vt:lpstr>
      <vt:lpstr>Distribución t de  X ̅~t(μ,S^2/n)</vt:lpstr>
      <vt:lpstr>Ejemplos: Distribución t</vt:lpstr>
      <vt:lpstr>Ejemplos t</vt:lpstr>
      <vt:lpstr>Ejemplos t</vt:lpstr>
      <vt:lpstr>Gran Aplicación de la  Distribución t -Student </vt:lpstr>
      <vt:lpstr>Ejemplo de una Distribución t</vt:lpstr>
      <vt:lpstr>Ejemplo 1 de muestreo de  X ̅</vt:lpstr>
      <vt:lpstr>Ejemplos t</vt:lpstr>
      <vt:lpstr>Ejemplo de una Distribución t</vt:lpstr>
      <vt:lpstr>Ejemplo 1 de muestreo de  X ̅</vt:lpstr>
      <vt:lpstr>Ejemplos t</vt:lpstr>
      <vt:lpstr>Presentación de PowerPoint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Funciones de Varias Variables</dc:title>
  <dc:creator>pc</dc:creator>
  <cp:lastModifiedBy>Julio Seferino Hurtado Marquez</cp:lastModifiedBy>
  <cp:revision>316</cp:revision>
  <cp:lastPrinted>1995-12-08T18:33:06Z</cp:lastPrinted>
  <dcterms:created xsi:type="dcterms:W3CDTF">2003-03-13T12:04:09Z</dcterms:created>
  <dcterms:modified xsi:type="dcterms:W3CDTF">2025-06-07T19:12:06Z</dcterms:modified>
</cp:coreProperties>
</file>